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5" r:id="rId3"/>
    <p:sldId id="261" r:id="rId4"/>
    <p:sldId id="264" r:id="rId5"/>
    <p:sldId id="262" r:id="rId6"/>
    <p:sldId id="257" r:id="rId7"/>
    <p:sldId id="258" r:id="rId8"/>
    <p:sldId id="259" r:id="rId9"/>
    <p:sldId id="263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91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12" Type="http://schemas.openxmlformats.org/officeDocument/2006/relationships/image" Target="../media/image18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image" Target="../media/image35.wmf"/><Relationship Id="rId3" Type="http://schemas.openxmlformats.org/officeDocument/2006/relationships/image" Target="../media/image9.wmf"/><Relationship Id="rId7" Type="http://schemas.openxmlformats.org/officeDocument/2006/relationships/image" Target="../media/image29.wmf"/><Relationship Id="rId12" Type="http://schemas.openxmlformats.org/officeDocument/2006/relationships/image" Target="../media/image34.wmf"/><Relationship Id="rId2" Type="http://schemas.openxmlformats.org/officeDocument/2006/relationships/image" Target="../media/image25.wmf"/><Relationship Id="rId16" Type="http://schemas.openxmlformats.org/officeDocument/2006/relationships/image" Target="../media/image38.wmf"/><Relationship Id="rId1" Type="http://schemas.openxmlformats.org/officeDocument/2006/relationships/image" Target="../media/image7.wmf"/><Relationship Id="rId6" Type="http://schemas.openxmlformats.org/officeDocument/2006/relationships/image" Target="../media/image28.wmf"/><Relationship Id="rId11" Type="http://schemas.openxmlformats.org/officeDocument/2006/relationships/image" Target="../media/image33.wmf"/><Relationship Id="rId5" Type="http://schemas.openxmlformats.org/officeDocument/2006/relationships/image" Target="../media/image27.wmf"/><Relationship Id="rId15" Type="http://schemas.openxmlformats.org/officeDocument/2006/relationships/image" Target="../media/image3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Relationship Id="rId14" Type="http://schemas.openxmlformats.org/officeDocument/2006/relationships/image" Target="../media/image3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52.wmf"/><Relationship Id="rId18" Type="http://schemas.openxmlformats.org/officeDocument/2006/relationships/image" Target="../media/image57.wmf"/><Relationship Id="rId3" Type="http://schemas.openxmlformats.org/officeDocument/2006/relationships/image" Target="../media/image42.wmf"/><Relationship Id="rId21" Type="http://schemas.openxmlformats.org/officeDocument/2006/relationships/image" Target="../media/image60.wmf"/><Relationship Id="rId7" Type="http://schemas.openxmlformats.org/officeDocument/2006/relationships/image" Target="../media/image46.wmf"/><Relationship Id="rId12" Type="http://schemas.openxmlformats.org/officeDocument/2006/relationships/image" Target="../media/image51.wmf"/><Relationship Id="rId17" Type="http://schemas.openxmlformats.org/officeDocument/2006/relationships/image" Target="../media/image56.wmf"/><Relationship Id="rId2" Type="http://schemas.openxmlformats.org/officeDocument/2006/relationships/image" Target="../media/image41.wmf"/><Relationship Id="rId16" Type="http://schemas.openxmlformats.org/officeDocument/2006/relationships/image" Target="../media/image55.wmf"/><Relationship Id="rId20" Type="http://schemas.openxmlformats.org/officeDocument/2006/relationships/image" Target="../media/image59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44.wmf"/><Relationship Id="rId15" Type="http://schemas.openxmlformats.org/officeDocument/2006/relationships/image" Target="../media/image54.wmf"/><Relationship Id="rId10" Type="http://schemas.openxmlformats.org/officeDocument/2006/relationships/image" Target="../media/image49.wmf"/><Relationship Id="rId19" Type="http://schemas.openxmlformats.org/officeDocument/2006/relationships/image" Target="../media/image58.wmf"/><Relationship Id="rId4" Type="http://schemas.openxmlformats.org/officeDocument/2006/relationships/image" Target="../media/image43.wmf"/><Relationship Id="rId9" Type="http://schemas.openxmlformats.org/officeDocument/2006/relationships/image" Target="../media/image48.wmf"/><Relationship Id="rId14" Type="http://schemas.openxmlformats.org/officeDocument/2006/relationships/image" Target="../media/image5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5B8A-507E-4B0B-AA3A-F55096F732EB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6CA1C-A713-41DE-8FE6-F1E71CF4509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9937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6CA1C-A713-41DE-8FE6-F1E71CF45097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5847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6CA1C-A713-41DE-8FE6-F1E71CF45097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3637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6CA1C-A713-41DE-8FE6-F1E71CF45097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6611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6CA1C-A713-41DE-8FE6-F1E71CF45097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2242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6CA1C-A713-41DE-8FE6-F1E71CF45097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97536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4254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534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1785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6CA1C-A713-41DE-8FE6-F1E71CF45097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5627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1D9A130-A2F8-435A-813F-597DD2BDD09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D4AF2F1-D9C9-42CF-883F-0197231699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A130-A2F8-435A-813F-597DD2BDD09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F2F1-D9C9-42CF-883F-0197231699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A130-A2F8-435A-813F-597DD2BDD09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F2F1-D9C9-42CF-883F-0197231699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1D9A130-A2F8-435A-813F-597DD2BDD09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4AF2F1-D9C9-42CF-883F-01972316993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1D9A130-A2F8-435A-813F-597DD2BDD09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D4AF2F1-D9C9-42CF-883F-0197231699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A130-A2F8-435A-813F-597DD2BDD09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F2F1-D9C9-42CF-883F-01972316993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A130-A2F8-435A-813F-597DD2BDD09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F2F1-D9C9-42CF-883F-01972316993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1D9A130-A2F8-435A-813F-597DD2BDD09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4AF2F1-D9C9-42CF-883F-01972316993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A130-A2F8-435A-813F-597DD2BDD09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F2F1-D9C9-42CF-883F-01972316993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1D9A130-A2F8-435A-813F-597DD2BDD09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4AF2F1-D9C9-42CF-883F-01972316993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1D9A130-A2F8-435A-813F-597DD2BDD09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4AF2F1-D9C9-42CF-883F-01972316993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1D9A130-A2F8-435A-813F-597DD2BDD092}" type="datetimeFigureOut">
              <a:rPr lang="en-CA" smtClean="0"/>
              <a:pPr/>
              <a:t>2015-03-12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D4AF2F1-D9C9-42CF-883F-019723169937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bcmath.ca/" TargetMode="Externa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1.wmf"/><Relationship Id="rId18" Type="http://schemas.openxmlformats.org/officeDocument/2006/relationships/oleObject" Target="../embeddings/oleObject13.bin"/><Relationship Id="rId26" Type="http://schemas.openxmlformats.org/officeDocument/2006/relationships/oleObject" Target="../embeddings/oleObject18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5.wmf"/><Relationship Id="rId34" Type="http://schemas.openxmlformats.org/officeDocument/2006/relationships/hyperlink" Target="http://www.bcmath.ca/" TargetMode="Externa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3.wmf"/><Relationship Id="rId25" Type="http://schemas.openxmlformats.org/officeDocument/2006/relationships/oleObject" Target="../embeddings/oleObject17.bin"/><Relationship Id="rId33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4.bin"/><Relationship Id="rId29" Type="http://schemas.openxmlformats.org/officeDocument/2006/relationships/oleObject" Target="../embeddings/oleObject2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0.wmf"/><Relationship Id="rId24" Type="http://schemas.openxmlformats.org/officeDocument/2006/relationships/image" Target="../media/image16.wmf"/><Relationship Id="rId32" Type="http://schemas.openxmlformats.org/officeDocument/2006/relationships/oleObject" Target="../embeddings/oleObject23.bin"/><Relationship Id="rId5" Type="http://schemas.openxmlformats.org/officeDocument/2006/relationships/image" Target="../media/image7.wmf"/><Relationship Id="rId15" Type="http://schemas.openxmlformats.org/officeDocument/2006/relationships/image" Target="../media/image12.wmf"/><Relationship Id="rId23" Type="http://schemas.openxmlformats.org/officeDocument/2006/relationships/oleObject" Target="../embeddings/oleObject16.bin"/><Relationship Id="rId28" Type="http://schemas.openxmlformats.org/officeDocument/2006/relationships/oleObject" Target="../embeddings/oleObject20.bin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4.wmf"/><Relationship Id="rId31" Type="http://schemas.openxmlformats.org/officeDocument/2006/relationships/image" Target="../media/image17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5.bin"/><Relationship Id="rId27" Type="http://schemas.openxmlformats.org/officeDocument/2006/relationships/oleObject" Target="../embeddings/oleObject19.bin"/><Relationship Id="rId30" Type="http://schemas.openxmlformats.org/officeDocument/2006/relationships/oleObject" Target="../embeddings/oleObject2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oleObject" Target="../embeddings/oleObject28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0.wmf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27.bin"/><Relationship Id="rId5" Type="http://schemas.openxmlformats.org/officeDocument/2006/relationships/image" Target="../media/image19.wmf"/><Relationship Id="rId15" Type="http://schemas.openxmlformats.org/officeDocument/2006/relationships/hyperlink" Target="http://www.bcmath.ca/" TargetMode="External"/><Relationship Id="rId10" Type="http://schemas.openxmlformats.org/officeDocument/2006/relationships/image" Target="../media/image24.png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1.wmf"/><Relationship Id="rId14" Type="http://schemas.openxmlformats.org/officeDocument/2006/relationships/image" Target="../media/image2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28.wmf"/><Relationship Id="rId26" Type="http://schemas.openxmlformats.org/officeDocument/2006/relationships/image" Target="../media/image31.wmf"/><Relationship Id="rId39" Type="http://schemas.openxmlformats.org/officeDocument/2006/relationships/oleObject" Target="../embeddings/oleObject48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29.wmf"/><Relationship Id="rId34" Type="http://schemas.openxmlformats.org/officeDocument/2006/relationships/image" Target="../media/image35.wmf"/><Relationship Id="rId42" Type="http://schemas.openxmlformats.org/officeDocument/2006/relationships/hyperlink" Target="http://www.bcmath.ca/" TargetMode="External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36.bin"/><Relationship Id="rId25" Type="http://schemas.openxmlformats.org/officeDocument/2006/relationships/oleObject" Target="../embeddings/oleObject41.bin"/><Relationship Id="rId33" Type="http://schemas.openxmlformats.org/officeDocument/2006/relationships/oleObject" Target="../embeddings/oleObject45.bin"/><Relationship Id="rId38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5.bin"/><Relationship Id="rId20" Type="http://schemas.openxmlformats.org/officeDocument/2006/relationships/oleObject" Target="../embeddings/oleObject38.bin"/><Relationship Id="rId29" Type="http://schemas.openxmlformats.org/officeDocument/2006/relationships/oleObject" Target="../embeddings/oleObject43.bin"/><Relationship Id="rId41" Type="http://schemas.openxmlformats.org/officeDocument/2006/relationships/oleObject" Target="../embeddings/oleObject49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32.bin"/><Relationship Id="rId24" Type="http://schemas.openxmlformats.org/officeDocument/2006/relationships/image" Target="../media/image30.wmf"/><Relationship Id="rId32" Type="http://schemas.openxmlformats.org/officeDocument/2006/relationships/image" Target="../media/image34.wmf"/><Relationship Id="rId37" Type="http://schemas.openxmlformats.org/officeDocument/2006/relationships/oleObject" Target="../embeddings/oleObject47.bin"/><Relationship Id="rId40" Type="http://schemas.openxmlformats.org/officeDocument/2006/relationships/image" Target="../media/image38.wmf"/><Relationship Id="rId5" Type="http://schemas.openxmlformats.org/officeDocument/2006/relationships/oleObject" Target="../embeddings/oleObject29.bin"/><Relationship Id="rId15" Type="http://schemas.openxmlformats.org/officeDocument/2006/relationships/image" Target="../media/image27.wmf"/><Relationship Id="rId23" Type="http://schemas.openxmlformats.org/officeDocument/2006/relationships/oleObject" Target="../embeddings/oleObject40.bin"/><Relationship Id="rId28" Type="http://schemas.openxmlformats.org/officeDocument/2006/relationships/image" Target="../media/image32.wmf"/><Relationship Id="rId36" Type="http://schemas.openxmlformats.org/officeDocument/2006/relationships/image" Target="../media/image36.wmf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37.bin"/><Relationship Id="rId31" Type="http://schemas.openxmlformats.org/officeDocument/2006/relationships/oleObject" Target="../embeddings/oleObject44.bin"/><Relationship Id="rId4" Type="http://schemas.openxmlformats.org/officeDocument/2006/relationships/image" Target="../media/image39.emf"/><Relationship Id="rId9" Type="http://schemas.openxmlformats.org/officeDocument/2006/relationships/oleObject" Target="../embeddings/oleObject31.bin"/><Relationship Id="rId14" Type="http://schemas.openxmlformats.org/officeDocument/2006/relationships/oleObject" Target="../embeddings/oleObject34.bin"/><Relationship Id="rId22" Type="http://schemas.openxmlformats.org/officeDocument/2006/relationships/oleObject" Target="../embeddings/oleObject39.bin"/><Relationship Id="rId27" Type="http://schemas.openxmlformats.org/officeDocument/2006/relationships/oleObject" Target="../embeddings/oleObject42.bin"/><Relationship Id="rId30" Type="http://schemas.openxmlformats.org/officeDocument/2006/relationships/image" Target="../media/image33.wmf"/><Relationship Id="rId35" Type="http://schemas.openxmlformats.org/officeDocument/2006/relationships/oleObject" Target="../embeddings/oleObject4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image" Target="../media/image44.wmf"/><Relationship Id="rId18" Type="http://schemas.openxmlformats.org/officeDocument/2006/relationships/oleObject" Target="../embeddings/oleObject57.bin"/><Relationship Id="rId26" Type="http://schemas.openxmlformats.org/officeDocument/2006/relationships/oleObject" Target="../embeddings/oleObject61.bin"/><Relationship Id="rId39" Type="http://schemas.openxmlformats.org/officeDocument/2006/relationships/image" Target="../media/image57.wmf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48.wmf"/><Relationship Id="rId34" Type="http://schemas.openxmlformats.org/officeDocument/2006/relationships/oleObject" Target="../embeddings/oleObject65.bin"/><Relationship Id="rId42" Type="http://schemas.openxmlformats.org/officeDocument/2006/relationships/oleObject" Target="../embeddings/oleObject69.bin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54.bin"/><Relationship Id="rId17" Type="http://schemas.openxmlformats.org/officeDocument/2006/relationships/image" Target="../media/image46.wmf"/><Relationship Id="rId25" Type="http://schemas.openxmlformats.org/officeDocument/2006/relationships/image" Target="../media/image50.wmf"/><Relationship Id="rId33" Type="http://schemas.openxmlformats.org/officeDocument/2006/relationships/image" Target="../media/image54.wmf"/><Relationship Id="rId38" Type="http://schemas.openxmlformats.org/officeDocument/2006/relationships/oleObject" Target="../embeddings/oleObject67.bin"/><Relationship Id="rId46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6.bin"/><Relationship Id="rId20" Type="http://schemas.openxmlformats.org/officeDocument/2006/relationships/oleObject" Target="../embeddings/oleObject58.bin"/><Relationship Id="rId29" Type="http://schemas.openxmlformats.org/officeDocument/2006/relationships/image" Target="../media/image52.wmf"/><Relationship Id="rId41" Type="http://schemas.openxmlformats.org/officeDocument/2006/relationships/image" Target="../media/image58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43.wmf"/><Relationship Id="rId24" Type="http://schemas.openxmlformats.org/officeDocument/2006/relationships/oleObject" Target="../embeddings/oleObject60.bin"/><Relationship Id="rId32" Type="http://schemas.openxmlformats.org/officeDocument/2006/relationships/oleObject" Target="../embeddings/oleObject64.bin"/><Relationship Id="rId37" Type="http://schemas.openxmlformats.org/officeDocument/2006/relationships/image" Target="../media/image56.wmf"/><Relationship Id="rId40" Type="http://schemas.openxmlformats.org/officeDocument/2006/relationships/oleObject" Target="../embeddings/oleObject68.bin"/><Relationship Id="rId45" Type="http://schemas.openxmlformats.org/officeDocument/2006/relationships/image" Target="../media/image60.wmf"/><Relationship Id="rId5" Type="http://schemas.openxmlformats.org/officeDocument/2006/relationships/image" Target="../media/image40.wmf"/><Relationship Id="rId15" Type="http://schemas.openxmlformats.org/officeDocument/2006/relationships/image" Target="../media/image45.wmf"/><Relationship Id="rId23" Type="http://schemas.openxmlformats.org/officeDocument/2006/relationships/image" Target="../media/image49.wmf"/><Relationship Id="rId28" Type="http://schemas.openxmlformats.org/officeDocument/2006/relationships/oleObject" Target="../embeddings/oleObject62.bin"/><Relationship Id="rId36" Type="http://schemas.openxmlformats.org/officeDocument/2006/relationships/oleObject" Target="../embeddings/oleObject66.bin"/><Relationship Id="rId10" Type="http://schemas.openxmlformats.org/officeDocument/2006/relationships/oleObject" Target="../embeddings/oleObject53.bin"/><Relationship Id="rId19" Type="http://schemas.openxmlformats.org/officeDocument/2006/relationships/image" Target="../media/image47.wmf"/><Relationship Id="rId31" Type="http://schemas.openxmlformats.org/officeDocument/2006/relationships/image" Target="../media/image53.wmf"/><Relationship Id="rId44" Type="http://schemas.openxmlformats.org/officeDocument/2006/relationships/oleObject" Target="../embeddings/oleObject70.bin"/><Relationship Id="rId4" Type="http://schemas.openxmlformats.org/officeDocument/2006/relationships/oleObject" Target="../embeddings/oleObject50.bin"/><Relationship Id="rId9" Type="http://schemas.openxmlformats.org/officeDocument/2006/relationships/image" Target="../media/image42.wmf"/><Relationship Id="rId14" Type="http://schemas.openxmlformats.org/officeDocument/2006/relationships/oleObject" Target="../embeddings/oleObject55.bin"/><Relationship Id="rId22" Type="http://schemas.openxmlformats.org/officeDocument/2006/relationships/oleObject" Target="../embeddings/oleObject59.bin"/><Relationship Id="rId27" Type="http://schemas.openxmlformats.org/officeDocument/2006/relationships/image" Target="../media/image51.wmf"/><Relationship Id="rId30" Type="http://schemas.openxmlformats.org/officeDocument/2006/relationships/oleObject" Target="../embeddings/oleObject63.bin"/><Relationship Id="rId35" Type="http://schemas.openxmlformats.org/officeDocument/2006/relationships/image" Target="../media/image55.wmf"/><Relationship Id="rId43" Type="http://schemas.openxmlformats.org/officeDocument/2006/relationships/image" Target="../media/image5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oleObject" Target="../embeddings/oleObject75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6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74.bin"/><Relationship Id="rId5" Type="http://schemas.openxmlformats.org/officeDocument/2006/relationships/oleObject" Target="../embeddings/oleObject71.bin"/><Relationship Id="rId15" Type="http://schemas.openxmlformats.org/officeDocument/2006/relationships/hyperlink" Target="http://www.bcmath.ca/" TargetMode="External"/><Relationship Id="rId10" Type="http://schemas.openxmlformats.org/officeDocument/2006/relationships/image" Target="../media/image63.wmf"/><Relationship Id="rId4" Type="http://schemas.openxmlformats.org/officeDocument/2006/relationships/image" Target="../media/image39.emf"/><Relationship Id="rId9" Type="http://schemas.openxmlformats.org/officeDocument/2006/relationships/oleObject" Target="../embeddings/oleObject73.bin"/><Relationship Id="rId14" Type="http://schemas.openxmlformats.org/officeDocument/2006/relationships/image" Target="../media/image6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66.wmf"/><Relationship Id="rId11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76.bin"/><Relationship Id="rId10" Type="http://schemas.openxmlformats.org/officeDocument/2006/relationships/image" Target="../media/image68.wmf"/><Relationship Id="rId4" Type="http://schemas.openxmlformats.org/officeDocument/2006/relationships/image" Target="../media/image39.emf"/><Relationship Id="rId9" Type="http://schemas.openxmlformats.org/officeDocument/2006/relationships/oleObject" Target="../embeddings/oleObject7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Section 4.4 </a:t>
            </a:r>
            <a:br>
              <a:rPr lang="en-CA" dirty="0" smtClean="0"/>
            </a:br>
            <a:r>
              <a:rPr lang="en-CA" dirty="0" smtClean="0"/>
              <a:t>Graphing Lines in the form </a:t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466347"/>
              </p:ext>
            </p:extLst>
          </p:nvPr>
        </p:nvGraphicFramePr>
        <p:xfrm>
          <a:off x="2339752" y="4509120"/>
          <a:ext cx="2107873" cy="636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4" imgW="672840" imgH="203040" progId="Equation.DSMT4">
                  <p:embed/>
                </p:oleObj>
              </mc:Choice>
              <mc:Fallback>
                <p:oleObj name="Equation" r:id="rId4" imgW="67284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4509120"/>
                        <a:ext cx="2107873" cy="6363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6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65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en-CA" dirty="0" smtClean="0"/>
              <a:t>What is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136904" cy="3600400"/>
          </a:xfrm>
        </p:spPr>
        <p:txBody>
          <a:bodyPr/>
          <a:lstStyle/>
          <a:p>
            <a:r>
              <a:rPr lang="en-CA" dirty="0" smtClean="0"/>
              <a:t>This is a general formula for the equation of a line</a:t>
            </a:r>
          </a:p>
          <a:p>
            <a:r>
              <a:rPr lang="en-CA" dirty="0" smtClean="0"/>
              <a:t>“x” and “y” are variables in the equation</a:t>
            </a:r>
          </a:p>
          <a:p>
            <a:r>
              <a:rPr lang="en-CA" dirty="0" smtClean="0"/>
              <a:t>For each value of “x”, there is one value for “y”</a:t>
            </a:r>
          </a:p>
          <a:p>
            <a:r>
              <a:rPr lang="en-CA" dirty="0" smtClean="0"/>
              <a:t>“m” and “b” are constants</a:t>
            </a:r>
          </a:p>
          <a:p>
            <a:r>
              <a:rPr lang="en-CA" dirty="0" smtClean="0"/>
              <a:t>Every line has a fixed value for “m” and “b”</a:t>
            </a:r>
          </a:p>
          <a:p>
            <a:r>
              <a:rPr lang="en-CA" dirty="0" smtClean="0"/>
              <a:t>“b” is the y-intercept, it’s where the line crosses the </a:t>
            </a:r>
            <a:br>
              <a:rPr lang="en-CA" dirty="0" smtClean="0"/>
            </a:br>
            <a:r>
              <a:rPr lang="en-CA" dirty="0" smtClean="0"/>
              <a:t>Y-axis</a:t>
            </a:r>
          </a:p>
          <a:p>
            <a:pPr>
              <a:buNone/>
            </a:pPr>
            <a:r>
              <a:rPr lang="en-CA" dirty="0" smtClean="0"/>
              <a:t>Ex: What is the y-intercept for each line?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95736" y="472282"/>
          <a:ext cx="2611313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8" name="Equation" r:id="rId4" imgW="812520" imgH="203040" progId="Equation.DSMT4">
                  <p:embed/>
                </p:oleObj>
              </mc:Choice>
              <mc:Fallback>
                <p:oleObj name="Equation" r:id="rId4" imgW="81252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72282"/>
                        <a:ext cx="2611313" cy="65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3528" y="4653137"/>
          <a:ext cx="1728192" cy="542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9" name="Equation" r:id="rId6" imgW="647640" imgH="203040" progId="Equation.DSMT4">
                  <p:embed/>
                </p:oleObj>
              </mc:Choice>
              <mc:Fallback>
                <p:oleObj name="Equation" r:id="rId6" imgW="64764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653137"/>
                        <a:ext cx="1728192" cy="5421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203848" y="4687022"/>
          <a:ext cx="1728192" cy="542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0" name="Equation" r:id="rId8" imgW="647640" imgH="203040" progId="Equation.DSMT4">
                  <p:embed/>
                </p:oleObj>
              </mc:Choice>
              <mc:Fallback>
                <p:oleObj name="Equation" r:id="rId8" imgW="647640" imgH="203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687022"/>
                        <a:ext cx="1728192" cy="5421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614839" y="4509120"/>
          <a:ext cx="1485553" cy="868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1" name="Equation" r:id="rId10" imgW="672840" imgH="393480" progId="Equation.DSMT4">
                  <p:embed/>
                </p:oleObj>
              </mc:Choice>
              <mc:Fallback>
                <p:oleObj name="Equation" r:id="rId10" imgW="67284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4839" y="4509120"/>
                        <a:ext cx="1485553" cy="8687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33363" y="257175"/>
            <a:ext cx="8766175" cy="57953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500" dirty="0" smtClean="0"/>
              <a:t>I) What  is “m” 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980728"/>
            <a:ext cx="8640960" cy="2894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The “m” represents “slope” </a:t>
            </a:r>
          </a:p>
          <a:p>
            <a:pPr eaLnBrk="1" hangingPunct="1">
              <a:defRPr/>
            </a:pPr>
            <a:r>
              <a:rPr lang="en-US" dirty="0" smtClean="0"/>
              <a:t>“</a:t>
            </a:r>
            <a:r>
              <a:rPr lang="en-US" dirty="0" smtClean="0">
                <a:solidFill>
                  <a:schemeClr val="hlink"/>
                </a:solidFill>
              </a:rPr>
              <a:t>Slope</a:t>
            </a:r>
            <a:r>
              <a:rPr lang="en-US" dirty="0" smtClean="0"/>
              <a:t>” measures the </a:t>
            </a:r>
            <a:r>
              <a:rPr lang="en-US" dirty="0" smtClean="0">
                <a:solidFill>
                  <a:schemeClr val="hlink"/>
                </a:solidFill>
              </a:rPr>
              <a:t>steepness of a line.</a:t>
            </a:r>
          </a:p>
          <a:p>
            <a:pPr>
              <a:defRPr/>
            </a:pPr>
            <a:r>
              <a:rPr lang="en-CA" dirty="0"/>
              <a:t>The slope is defined </a:t>
            </a:r>
            <a:r>
              <a:rPr lang="en-CA" dirty="0" smtClean="0"/>
              <a:t>as the </a:t>
            </a:r>
            <a:r>
              <a:rPr lang="en-CA" b="1" dirty="0" smtClean="0">
                <a:solidFill>
                  <a:srgbClr val="FF0000"/>
                </a:solidFill>
              </a:rPr>
              <a:t>Rise</a:t>
            </a:r>
            <a:r>
              <a:rPr lang="en-CA" dirty="0" smtClean="0"/>
              <a:t> “</a:t>
            </a:r>
            <a:r>
              <a:rPr lang="en-CA" i="1" dirty="0" smtClean="0"/>
              <a:t>change </a:t>
            </a:r>
            <a:r>
              <a:rPr lang="en-CA" i="1" dirty="0"/>
              <a:t>in vertical </a:t>
            </a:r>
            <a:r>
              <a:rPr lang="en-CA" i="1" dirty="0" smtClean="0"/>
              <a:t>distance</a:t>
            </a:r>
            <a:r>
              <a:rPr lang="en-CA" dirty="0" smtClean="0"/>
              <a:t>” over </a:t>
            </a:r>
            <a:r>
              <a:rPr lang="en-CA" dirty="0"/>
              <a:t>by the </a:t>
            </a:r>
            <a:r>
              <a:rPr lang="en-CA" b="1" dirty="0" smtClean="0">
                <a:solidFill>
                  <a:srgbClr val="FF0000"/>
                </a:solidFill>
              </a:rPr>
              <a:t>Run</a:t>
            </a:r>
            <a:r>
              <a:rPr lang="en-CA" dirty="0" smtClean="0"/>
              <a:t> “</a:t>
            </a:r>
            <a:r>
              <a:rPr lang="en-CA" i="1" dirty="0" smtClean="0"/>
              <a:t>change </a:t>
            </a:r>
            <a:r>
              <a:rPr lang="en-CA" i="1" dirty="0"/>
              <a:t>in horizontal </a:t>
            </a:r>
            <a:r>
              <a:rPr lang="en-CA" i="1" dirty="0" smtClean="0"/>
              <a:t>distance</a:t>
            </a:r>
            <a:r>
              <a:rPr lang="en-CA" dirty="0" smtClean="0"/>
              <a:t>”</a:t>
            </a:r>
            <a:endParaRPr lang="en-US" dirty="0" smtClean="0">
              <a:solidFill>
                <a:schemeClr val="hlink"/>
              </a:solidFill>
            </a:endParaRPr>
          </a:p>
          <a:p>
            <a:pPr marL="0" indent="0" eaLnBrk="1" hangingPunct="1">
              <a:buNone/>
              <a:defRPr/>
            </a:pPr>
            <a:endParaRPr lang="en-US" sz="800" dirty="0" smtClean="0">
              <a:solidFill>
                <a:schemeClr val="hlink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Ex: Looking at the following diagrams, what is the slope of each line</a:t>
            </a:r>
          </a:p>
        </p:txBody>
      </p:sp>
      <p:sp>
        <p:nvSpPr>
          <p:cNvPr id="40997" name="Text Box 37"/>
          <p:cNvSpPr txBox="1">
            <a:spLocks noChangeArrowheads="1"/>
          </p:cNvSpPr>
          <p:nvPr/>
        </p:nvSpPr>
        <p:spPr bwMode="auto">
          <a:xfrm>
            <a:off x="251520" y="3995217"/>
            <a:ext cx="1022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b="0" dirty="0">
                <a:solidFill>
                  <a:srgbClr val="FF0000"/>
                </a:solidFill>
              </a:rPr>
              <a:t>Slope  A</a:t>
            </a:r>
          </a:p>
        </p:txBody>
      </p:sp>
      <p:sp>
        <p:nvSpPr>
          <p:cNvPr id="40998" name="Text Box 38"/>
          <p:cNvSpPr txBox="1">
            <a:spLocks noChangeArrowheads="1"/>
          </p:cNvSpPr>
          <p:nvPr/>
        </p:nvSpPr>
        <p:spPr bwMode="auto">
          <a:xfrm>
            <a:off x="4932040" y="3861048"/>
            <a:ext cx="949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b="0" dirty="0">
                <a:solidFill>
                  <a:srgbClr val="FF0000"/>
                </a:solidFill>
              </a:rPr>
              <a:t>Slope B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865437" y="4284216"/>
            <a:ext cx="720725" cy="1439863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46" name="Rectangle 45"/>
          <p:cNvSpPr/>
          <p:nvPr/>
        </p:nvSpPr>
        <p:spPr>
          <a:xfrm>
            <a:off x="1865437" y="4995416"/>
            <a:ext cx="720725" cy="720725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47" name="Rectangle 46"/>
          <p:cNvSpPr/>
          <p:nvPr/>
        </p:nvSpPr>
        <p:spPr>
          <a:xfrm>
            <a:off x="428749" y="5358954"/>
            <a:ext cx="360363" cy="360362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48" name="Rectangle 47"/>
          <p:cNvSpPr/>
          <p:nvPr/>
        </p:nvSpPr>
        <p:spPr>
          <a:xfrm>
            <a:off x="798637" y="5003354"/>
            <a:ext cx="360362" cy="360362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49" name="Rectangle 48"/>
          <p:cNvSpPr/>
          <p:nvPr/>
        </p:nvSpPr>
        <p:spPr>
          <a:xfrm>
            <a:off x="798637" y="5365304"/>
            <a:ext cx="360362" cy="360362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51" name="Rectangle 50"/>
          <p:cNvSpPr/>
          <p:nvPr/>
        </p:nvSpPr>
        <p:spPr>
          <a:xfrm>
            <a:off x="1873374" y="5351016"/>
            <a:ext cx="360363" cy="360363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52" name="Rectangle 51"/>
          <p:cNvSpPr/>
          <p:nvPr/>
        </p:nvSpPr>
        <p:spPr>
          <a:xfrm>
            <a:off x="1881312" y="4995416"/>
            <a:ext cx="358775" cy="360363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53" name="Rectangle 52"/>
          <p:cNvSpPr/>
          <p:nvPr/>
        </p:nvSpPr>
        <p:spPr>
          <a:xfrm>
            <a:off x="2228974" y="5358954"/>
            <a:ext cx="360363" cy="360362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54" name="Rectangle 53"/>
          <p:cNvSpPr/>
          <p:nvPr/>
        </p:nvSpPr>
        <p:spPr>
          <a:xfrm>
            <a:off x="2236912" y="4989066"/>
            <a:ext cx="358775" cy="358775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55" name="Rectangle 54"/>
          <p:cNvSpPr/>
          <p:nvPr/>
        </p:nvSpPr>
        <p:spPr>
          <a:xfrm>
            <a:off x="1147887" y="5351016"/>
            <a:ext cx="360362" cy="360363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56" name="Rectangle 55"/>
          <p:cNvSpPr/>
          <p:nvPr/>
        </p:nvSpPr>
        <p:spPr>
          <a:xfrm>
            <a:off x="1154237" y="4995416"/>
            <a:ext cx="360362" cy="360363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57" name="Rectangle 56"/>
          <p:cNvSpPr/>
          <p:nvPr/>
        </p:nvSpPr>
        <p:spPr>
          <a:xfrm>
            <a:off x="1517774" y="5358954"/>
            <a:ext cx="360363" cy="360362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58" name="Rectangle 57"/>
          <p:cNvSpPr/>
          <p:nvPr/>
        </p:nvSpPr>
        <p:spPr>
          <a:xfrm>
            <a:off x="1509837" y="4989066"/>
            <a:ext cx="360362" cy="358775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59" name="Rectangle 58"/>
          <p:cNvSpPr/>
          <p:nvPr/>
        </p:nvSpPr>
        <p:spPr>
          <a:xfrm>
            <a:off x="1865437" y="4647754"/>
            <a:ext cx="360362" cy="360362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60" name="Rectangle 59"/>
          <p:cNvSpPr/>
          <p:nvPr/>
        </p:nvSpPr>
        <p:spPr>
          <a:xfrm>
            <a:off x="1873374" y="4292154"/>
            <a:ext cx="360363" cy="360362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61" name="Rectangle 60"/>
          <p:cNvSpPr/>
          <p:nvPr/>
        </p:nvSpPr>
        <p:spPr>
          <a:xfrm>
            <a:off x="2236912" y="4654104"/>
            <a:ext cx="358775" cy="360362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62" name="Rectangle 61"/>
          <p:cNvSpPr/>
          <p:nvPr/>
        </p:nvSpPr>
        <p:spPr>
          <a:xfrm>
            <a:off x="2228974" y="4284216"/>
            <a:ext cx="360363" cy="360363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63" name="Rectangle 62"/>
          <p:cNvSpPr/>
          <p:nvPr/>
        </p:nvSpPr>
        <p:spPr>
          <a:xfrm>
            <a:off x="1154237" y="4633466"/>
            <a:ext cx="360362" cy="358775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64" name="Rectangle 63"/>
          <p:cNvSpPr/>
          <p:nvPr/>
        </p:nvSpPr>
        <p:spPr>
          <a:xfrm>
            <a:off x="1509837" y="4277866"/>
            <a:ext cx="360362" cy="358775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65" name="Rectangle 64"/>
          <p:cNvSpPr/>
          <p:nvPr/>
        </p:nvSpPr>
        <p:spPr>
          <a:xfrm>
            <a:off x="1525712" y="4639816"/>
            <a:ext cx="358775" cy="360363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67" name="Rectangle 66"/>
          <p:cNvSpPr/>
          <p:nvPr/>
        </p:nvSpPr>
        <p:spPr>
          <a:xfrm>
            <a:off x="1859087" y="3928616"/>
            <a:ext cx="360362" cy="360363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68" name="Rectangle 67"/>
          <p:cNvSpPr/>
          <p:nvPr/>
        </p:nvSpPr>
        <p:spPr>
          <a:xfrm>
            <a:off x="2243262" y="3573016"/>
            <a:ext cx="360362" cy="360363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69" name="Rectangle 68"/>
          <p:cNvSpPr/>
          <p:nvPr/>
        </p:nvSpPr>
        <p:spPr>
          <a:xfrm>
            <a:off x="2228974" y="3936554"/>
            <a:ext cx="360363" cy="360362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71" name="Rectangle 70"/>
          <p:cNvSpPr/>
          <p:nvPr/>
        </p:nvSpPr>
        <p:spPr>
          <a:xfrm>
            <a:off x="5937919" y="4356224"/>
            <a:ext cx="719138" cy="1439863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73" name="Rectangle 72"/>
          <p:cNvSpPr/>
          <p:nvPr/>
        </p:nvSpPr>
        <p:spPr>
          <a:xfrm>
            <a:off x="5923632" y="5067424"/>
            <a:ext cx="719137" cy="719138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77" name="Rectangle 76"/>
          <p:cNvSpPr/>
          <p:nvPr/>
        </p:nvSpPr>
        <p:spPr>
          <a:xfrm>
            <a:off x="5929982" y="5423024"/>
            <a:ext cx="360362" cy="358775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78" name="Rectangle 77"/>
          <p:cNvSpPr/>
          <p:nvPr/>
        </p:nvSpPr>
        <p:spPr>
          <a:xfrm>
            <a:off x="5937919" y="5067424"/>
            <a:ext cx="358775" cy="358775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79" name="Rectangle 78"/>
          <p:cNvSpPr/>
          <p:nvPr/>
        </p:nvSpPr>
        <p:spPr>
          <a:xfrm>
            <a:off x="6299869" y="5429374"/>
            <a:ext cx="360363" cy="360363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80" name="Rectangle 79"/>
          <p:cNvSpPr/>
          <p:nvPr/>
        </p:nvSpPr>
        <p:spPr>
          <a:xfrm>
            <a:off x="6293519" y="5059487"/>
            <a:ext cx="358775" cy="360362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81" name="Rectangle 80"/>
          <p:cNvSpPr/>
          <p:nvPr/>
        </p:nvSpPr>
        <p:spPr>
          <a:xfrm>
            <a:off x="5568032" y="5437312"/>
            <a:ext cx="358775" cy="360362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82" name="Rectangle 81"/>
          <p:cNvSpPr/>
          <p:nvPr/>
        </p:nvSpPr>
        <p:spPr>
          <a:xfrm>
            <a:off x="5574382" y="5081712"/>
            <a:ext cx="360362" cy="360362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85" name="Rectangle 84"/>
          <p:cNvSpPr/>
          <p:nvPr/>
        </p:nvSpPr>
        <p:spPr>
          <a:xfrm>
            <a:off x="5937919" y="4718174"/>
            <a:ext cx="358775" cy="360363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86" name="Rectangle 85"/>
          <p:cNvSpPr/>
          <p:nvPr/>
        </p:nvSpPr>
        <p:spPr>
          <a:xfrm>
            <a:off x="6293519" y="4362574"/>
            <a:ext cx="358775" cy="360363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87" name="Rectangle 86"/>
          <p:cNvSpPr/>
          <p:nvPr/>
        </p:nvSpPr>
        <p:spPr>
          <a:xfrm>
            <a:off x="6293519" y="4726112"/>
            <a:ext cx="358775" cy="360362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92" name="Rectangle 91"/>
          <p:cNvSpPr/>
          <p:nvPr/>
        </p:nvSpPr>
        <p:spPr>
          <a:xfrm>
            <a:off x="6279232" y="4000624"/>
            <a:ext cx="358775" cy="360363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sp>
        <p:nvSpPr>
          <p:cNvPr id="93" name="Rectangle 92"/>
          <p:cNvSpPr/>
          <p:nvPr/>
        </p:nvSpPr>
        <p:spPr>
          <a:xfrm>
            <a:off x="6285582" y="3645024"/>
            <a:ext cx="360362" cy="360363"/>
          </a:xfrm>
          <a:prstGeom prst="rect">
            <a:avLst/>
          </a:prstGeom>
          <a:noFill/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b="0"/>
          </a:p>
        </p:txBody>
      </p:sp>
      <p:cxnSp>
        <p:nvCxnSpPr>
          <p:cNvPr id="96" name="Straight Connector 95"/>
          <p:cNvCxnSpPr/>
          <p:nvPr/>
        </p:nvCxnSpPr>
        <p:spPr>
          <a:xfrm flipV="1">
            <a:off x="443037" y="3573016"/>
            <a:ext cx="2206625" cy="2147888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>
            <a:off x="5007645" y="4195886"/>
            <a:ext cx="2178050" cy="1089025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51002"/>
              </p:ext>
            </p:extLst>
          </p:nvPr>
        </p:nvGraphicFramePr>
        <p:xfrm>
          <a:off x="683568" y="6165304"/>
          <a:ext cx="61912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8" name="Equation" r:id="rId4" imgW="418918" imgH="177723" progId="Equation.DSMT4">
                  <p:embed/>
                </p:oleObj>
              </mc:Choice>
              <mc:Fallback>
                <p:oleObj name="Equation" r:id="rId4" imgW="418918" imgH="177723" progId="Equation.DSMT4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6165304"/>
                        <a:ext cx="619125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6" name="Straight Connector 65"/>
          <p:cNvCxnSpPr/>
          <p:nvPr/>
        </p:nvCxnSpPr>
        <p:spPr>
          <a:xfrm>
            <a:off x="395536" y="5949280"/>
            <a:ext cx="2160240" cy="0"/>
          </a:xfrm>
          <a:prstGeom prst="line">
            <a:avLst/>
          </a:prstGeom>
          <a:ln w="635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0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032959"/>
              </p:ext>
            </p:extLst>
          </p:nvPr>
        </p:nvGraphicFramePr>
        <p:xfrm>
          <a:off x="1403648" y="6165304"/>
          <a:ext cx="18732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9" name="Equation" r:id="rId6" imgW="126720" imgH="177480" progId="Equation.DSMT4">
                  <p:embed/>
                </p:oleObj>
              </mc:Choice>
              <mc:Fallback>
                <p:oleObj name="Equation" r:id="rId6" imgW="126720" imgH="177480" progId="Equation.DSMT4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6165304"/>
                        <a:ext cx="187325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2563909"/>
              </p:ext>
            </p:extLst>
          </p:nvPr>
        </p:nvGraphicFramePr>
        <p:xfrm>
          <a:off x="2927300" y="4536802"/>
          <a:ext cx="6365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0" name="Equation" r:id="rId8" imgW="431425" imgH="177646" progId="Equation.DSMT4">
                  <p:embed/>
                </p:oleObj>
              </mc:Choice>
              <mc:Fallback>
                <p:oleObj name="Equation" r:id="rId8" imgW="431425" imgH="177646" progId="Equation.DSMT4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00" y="4536802"/>
                        <a:ext cx="636588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2" name="Straight Connector 71"/>
          <p:cNvCxnSpPr/>
          <p:nvPr/>
        </p:nvCxnSpPr>
        <p:spPr>
          <a:xfrm flipV="1">
            <a:off x="2843808" y="3501008"/>
            <a:ext cx="0" cy="2232248"/>
          </a:xfrm>
          <a:prstGeom prst="line">
            <a:avLst/>
          </a:prstGeom>
          <a:ln w="635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828181"/>
              </p:ext>
            </p:extLst>
          </p:nvPr>
        </p:nvGraphicFramePr>
        <p:xfrm>
          <a:off x="3592587" y="4536802"/>
          <a:ext cx="18732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1" name="Equation" r:id="rId10" imgW="126720" imgH="177480" progId="Equation.DSMT4">
                  <p:embed/>
                </p:oleObj>
              </mc:Choice>
              <mc:Fallback>
                <p:oleObj name="Equation" r:id="rId10" imgW="126720" imgH="177480" progId="Equation.DSMT4">
                  <p:embed/>
                  <p:pic>
                    <p:nvPicPr>
                      <p:cNvPr id="0" name="Picture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2587" y="4536802"/>
                        <a:ext cx="187325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553443"/>
              </p:ext>
            </p:extLst>
          </p:nvPr>
        </p:nvGraphicFramePr>
        <p:xfrm>
          <a:off x="3131840" y="5229200"/>
          <a:ext cx="1462087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" name="Equation" r:id="rId12" imgW="990360" imgH="393480" progId="Equation.DSMT4">
                  <p:embed/>
                </p:oleObj>
              </mc:Choice>
              <mc:Fallback>
                <p:oleObj name="Equation" r:id="rId12" imgW="990360" imgH="393480" progId="Equation.DSMT4">
                  <p:embed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5229200"/>
                        <a:ext cx="1462087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977637"/>
              </p:ext>
            </p:extLst>
          </p:nvPr>
        </p:nvGraphicFramePr>
        <p:xfrm>
          <a:off x="3995936" y="5256882"/>
          <a:ext cx="468313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" name="Equation" r:id="rId14" imgW="317160" imgH="177480" progId="Equation.DSMT4">
                  <p:embed/>
                </p:oleObj>
              </mc:Choice>
              <mc:Fallback>
                <p:oleObj name="Equation" r:id="rId14" imgW="317160" imgH="177480" progId="Equation.DSMT4">
                  <p:embed/>
                  <p:pic>
                    <p:nvPicPr>
                      <p:cNvPr id="0" name="Picture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5256882"/>
                        <a:ext cx="468313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019628"/>
              </p:ext>
            </p:extLst>
          </p:nvPr>
        </p:nvGraphicFramePr>
        <p:xfrm>
          <a:off x="3977134" y="5544914"/>
          <a:ext cx="4508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" name="Equation" r:id="rId16" imgW="304560" imgH="177480" progId="Equation.DSMT4">
                  <p:embed/>
                </p:oleObj>
              </mc:Choice>
              <mc:Fallback>
                <p:oleObj name="Equation" r:id="rId16" imgW="304560" imgH="177480" progId="Equation.DSMT4">
                  <p:embed/>
                  <p:pic>
                    <p:nvPicPr>
                      <p:cNvPr id="0" name="Picture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7134" y="5544914"/>
                        <a:ext cx="4508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073451"/>
              </p:ext>
            </p:extLst>
          </p:nvPr>
        </p:nvGraphicFramePr>
        <p:xfrm>
          <a:off x="3131840" y="5877073"/>
          <a:ext cx="938213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" name="Equation" r:id="rId18" imgW="634680" imgH="393480" progId="Equation.DSMT4">
                  <p:embed/>
                </p:oleObj>
              </mc:Choice>
              <mc:Fallback>
                <p:oleObj name="Equation" r:id="rId18" imgW="634680" imgH="393480" progId="Equation.DSMT4">
                  <p:embed/>
                  <p:pic>
                    <p:nvPicPr>
                      <p:cNvPr id="0" name="Picture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5877073"/>
                        <a:ext cx="938213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ct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992213"/>
              </p:ext>
            </p:extLst>
          </p:nvPr>
        </p:nvGraphicFramePr>
        <p:xfrm>
          <a:off x="4139952" y="5949280"/>
          <a:ext cx="476106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" name="Equation" r:id="rId20" imgW="215640" imgH="164880" progId="Equation.DSMT4">
                  <p:embed/>
                </p:oleObj>
              </mc:Choice>
              <mc:Fallback>
                <p:oleObj name="Equation" r:id="rId20" imgW="215640" imgH="164880" progId="Equation.DSMT4">
                  <p:embed/>
                  <p:pic>
                    <p:nvPicPr>
                      <p:cNvPr id="0" name="Picture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5949280"/>
                        <a:ext cx="476106" cy="360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140014"/>
              </p:ext>
            </p:extLst>
          </p:nvPr>
        </p:nvGraphicFramePr>
        <p:xfrm>
          <a:off x="5617666" y="6093296"/>
          <a:ext cx="61912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7" name="Equation" r:id="rId22" imgW="418918" imgH="177723" progId="Equation.DSMT4">
                  <p:embed/>
                </p:oleObj>
              </mc:Choice>
              <mc:Fallback>
                <p:oleObj name="Equation" r:id="rId22" imgW="418918" imgH="177723" progId="Equation.DSMT4">
                  <p:embed/>
                  <p:pic>
                    <p:nvPicPr>
                      <p:cNvPr id="0" name="Picture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7666" y="6093296"/>
                        <a:ext cx="619125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0" name="Straight Connector 89"/>
          <p:cNvCxnSpPr/>
          <p:nvPr/>
        </p:nvCxnSpPr>
        <p:spPr>
          <a:xfrm>
            <a:off x="5580112" y="5949280"/>
            <a:ext cx="1080120" cy="0"/>
          </a:xfrm>
          <a:prstGeom prst="line">
            <a:avLst/>
          </a:prstGeom>
          <a:ln w="635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1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725349"/>
              </p:ext>
            </p:extLst>
          </p:nvPr>
        </p:nvGraphicFramePr>
        <p:xfrm>
          <a:off x="6347941" y="6093842"/>
          <a:ext cx="16827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8" name="Equation" r:id="rId23" imgW="114120" imgH="177480" progId="Equation.DSMT4">
                  <p:embed/>
                </p:oleObj>
              </mc:Choice>
              <mc:Fallback>
                <p:oleObj name="Equation" r:id="rId23" imgW="114120" imgH="177480" progId="Equation.DSMT4">
                  <p:embed/>
                  <p:pic>
                    <p:nvPicPr>
                      <p:cNvPr id="0" name="Picture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7941" y="6093842"/>
                        <a:ext cx="168275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525767"/>
              </p:ext>
            </p:extLst>
          </p:nvPr>
        </p:nvGraphicFramePr>
        <p:xfrm>
          <a:off x="7020272" y="4608810"/>
          <a:ext cx="6365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9" name="Equation" r:id="rId25" imgW="431425" imgH="177646" progId="Equation.DSMT4">
                  <p:embed/>
                </p:oleObj>
              </mc:Choice>
              <mc:Fallback>
                <p:oleObj name="Equation" r:id="rId25" imgW="431425" imgH="177646" progId="Equation.DSMT4">
                  <p:embed/>
                  <p:pic>
                    <p:nvPicPr>
                      <p:cNvPr id="0" name="Picture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4608810"/>
                        <a:ext cx="636588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5" name="Straight Connector 94"/>
          <p:cNvCxnSpPr/>
          <p:nvPr/>
        </p:nvCxnSpPr>
        <p:spPr>
          <a:xfrm flipV="1">
            <a:off x="6876256" y="3573016"/>
            <a:ext cx="0" cy="2232248"/>
          </a:xfrm>
          <a:prstGeom prst="line">
            <a:avLst/>
          </a:prstGeom>
          <a:ln w="635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7" name="Object 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515246"/>
              </p:ext>
            </p:extLst>
          </p:nvPr>
        </p:nvGraphicFramePr>
        <p:xfrm>
          <a:off x="7685559" y="4608810"/>
          <a:ext cx="18732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0" name="Equation" r:id="rId26" imgW="126720" imgH="177480" progId="Equation.DSMT4">
                  <p:embed/>
                </p:oleObj>
              </mc:Choice>
              <mc:Fallback>
                <p:oleObj name="Equation" r:id="rId26" imgW="126720" imgH="177480" progId="Equation.DSMT4">
                  <p:embed/>
                  <p:pic>
                    <p:nvPicPr>
                      <p:cNvPr id="0" name="Picture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5559" y="4608810"/>
                        <a:ext cx="187325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Objec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142086"/>
              </p:ext>
            </p:extLst>
          </p:nvPr>
        </p:nvGraphicFramePr>
        <p:xfrm>
          <a:off x="7236296" y="5157192"/>
          <a:ext cx="1462087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" name="Equation" r:id="rId27" imgW="990360" imgH="393480" progId="Equation.DSMT4">
                  <p:embed/>
                </p:oleObj>
              </mc:Choice>
              <mc:Fallback>
                <p:oleObj name="Equation" r:id="rId27" imgW="990360" imgH="393480" progId="Equation.DSMT4">
                  <p:embed/>
                  <p:pic>
                    <p:nvPicPr>
                      <p:cNvPr id="0" name="Picture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5157192"/>
                        <a:ext cx="1462087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" name="Objec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59041"/>
              </p:ext>
            </p:extLst>
          </p:nvPr>
        </p:nvGraphicFramePr>
        <p:xfrm>
          <a:off x="8100392" y="5184874"/>
          <a:ext cx="468313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" name="Equation" r:id="rId28" imgW="317160" imgH="177480" progId="Equation.DSMT4">
                  <p:embed/>
                </p:oleObj>
              </mc:Choice>
              <mc:Fallback>
                <p:oleObj name="Equation" r:id="rId28" imgW="317160" imgH="177480" progId="Equation.DSMT4">
                  <p:embed/>
                  <p:pic>
                    <p:nvPicPr>
                      <p:cNvPr id="0" name="Picture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0392" y="5184874"/>
                        <a:ext cx="468313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" name="Objec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187198"/>
              </p:ext>
            </p:extLst>
          </p:nvPr>
        </p:nvGraphicFramePr>
        <p:xfrm>
          <a:off x="8081590" y="5472906"/>
          <a:ext cx="4508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" name="Equation" r:id="rId29" imgW="304560" imgH="177480" progId="Equation.DSMT4">
                  <p:embed/>
                </p:oleObj>
              </mc:Choice>
              <mc:Fallback>
                <p:oleObj name="Equation" r:id="rId29" imgW="304560" imgH="177480" progId="Equation.DSMT4">
                  <p:embed/>
                  <p:pic>
                    <p:nvPicPr>
                      <p:cNvPr id="0" name="Picture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1590" y="5472906"/>
                        <a:ext cx="4508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ct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001781"/>
              </p:ext>
            </p:extLst>
          </p:nvPr>
        </p:nvGraphicFramePr>
        <p:xfrm>
          <a:off x="7236296" y="5805065"/>
          <a:ext cx="938213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" name="Equation" r:id="rId30" imgW="634680" imgH="393480" progId="Equation.DSMT4">
                  <p:embed/>
                </p:oleObj>
              </mc:Choice>
              <mc:Fallback>
                <p:oleObj name="Equation" r:id="rId30" imgW="634680" imgH="393480" progId="Equation.DSMT4">
                  <p:embed/>
                  <p:pic>
                    <p:nvPicPr>
                      <p:cNvPr id="0" name="Picture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5805065"/>
                        <a:ext cx="938213" cy="5762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1926037"/>
              </p:ext>
            </p:extLst>
          </p:nvPr>
        </p:nvGraphicFramePr>
        <p:xfrm>
          <a:off x="8207394" y="5877272"/>
          <a:ext cx="613078" cy="360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5" name="Equation" r:id="rId32" imgW="241200" imgH="164880" progId="Equation.DSMT4">
                  <p:embed/>
                </p:oleObj>
              </mc:Choice>
              <mc:Fallback>
                <p:oleObj name="Equation" r:id="rId32" imgW="241200" imgH="164880" progId="Equation.DSMT4">
                  <p:embed/>
                  <p:pic>
                    <p:nvPicPr>
                      <p:cNvPr id="0" name="Picture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94" y="5877272"/>
                        <a:ext cx="613078" cy="36001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4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861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7" grpId="0"/>
      <p:bldP spid="40998" grpId="0"/>
      <p:bldP spid="43" grpId="0" animBg="1"/>
      <p:bldP spid="46" grpId="0" animBg="1"/>
      <p:bldP spid="47" grpId="0" animBg="1"/>
      <p:bldP spid="48" grpId="0" animBg="1"/>
      <p:bldP spid="49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7" grpId="0" animBg="1"/>
      <p:bldP spid="68" grpId="0" animBg="1"/>
      <p:bldP spid="69" grpId="0" animBg="1"/>
      <p:bldP spid="71" grpId="0" animBg="1"/>
      <p:bldP spid="73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5" grpId="0" animBg="1"/>
      <p:bldP spid="86" grpId="0" animBg="1"/>
      <p:bldP spid="87" grpId="0" animBg="1"/>
      <p:bldP spid="92" grpId="0" animBg="1"/>
      <p:bldP spid="9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352928" cy="2160240"/>
          </a:xfrm>
        </p:spPr>
        <p:txBody>
          <a:bodyPr/>
          <a:lstStyle/>
          <a:p>
            <a:r>
              <a:rPr lang="en-CA" dirty="0" smtClean="0"/>
              <a:t>The slope is defined as the “Rise” over the “Run”</a:t>
            </a:r>
          </a:p>
          <a:p>
            <a:r>
              <a:rPr lang="en-CA" dirty="0" smtClean="0"/>
              <a:t>The number at the top (Rise) indicates whether if the line goes up (+’</a:t>
            </a:r>
            <a:r>
              <a:rPr lang="en-CA" dirty="0" err="1" smtClean="0"/>
              <a:t>ve</a:t>
            </a:r>
            <a:r>
              <a:rPr lang="en-CA" dirty="0" smtClean="0"/>
              <a:t>) or down (–’</a:t>
            </a:r>
            <a:r>
              <a:rPr lang="en-CA" dirty="0" err="1" smtClean="0"/>
              <a:t>ve</a:t>
            </a:r>
            <a:r>
              <a:rPr lang="en-CA" dirty="0" smtClean="0"/>
              <a:t>)</a:t>
            </a:r>
          </a:p>
          <a:p>
            <a:r>
              <a:rPr lang="en-CA" dirty="0" smtClean="0"/>
              <a:t> The number at the bottom (Run) indicates whether if the line goes right (+’</a:t>
            </a:r>
            <a:r>
              <a:rPr lang="en-CA" dirty="0" err="1" smtClean="0"/>
              <a:t>ve</a:t>
            </a:r>
            <a:r>
              <a:rPr lang="en-CA" dirty="0" smtClean="0"/>
              <a:t>) or left (–’</a:t>
            </a:r>
            <a:r>
              <a:rPr lang="en-CA" dirty="0" err="1" smtClean="0"/>
              <a:t>ve</a:t>
            </a:r>
            <a:r>
              <a:rPr lang="en-CA" dirty="0" smtClean="0"/>
              <a:t>)</a:t>
            </a:r>
          </a:p>
          <a:p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131840" y="2420938"/>
          <a:ext cx="2681288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6" name="Equation" r:id="rId4" imgW="1028520" imgH="393480" progId="Equation.DSMT4">
                  <p:embed/>
                </p:oleObj>
              </mc:Choice>
              <mc:Fallback>
                <p:oleObj name="Equation" r:id="rId4" imgW="102852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420938"/>
                        <a:ext cx="2681288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673972" y="2456236"/>
          <a:ext cx="824864" cy="461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7" name="Equation" r:id="rId6" imgW="317160" imgH="177480" progId="Equation.DSMT4">
                  <p:embed/>
                </p:oleObj>
              </mc:Choice>
              <mc:Fallback>
                <p:oleObj name="Equation" r:id="rId6" imgW="31716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972" y="2456236"/>
                        <a:ext cx="824864" cy="461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716016" y="2967404"/>
          <a:ext cx="792088" cy="461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8" name="Equation" r:id="rId8" imgW="304560" imgH="177480" progId="Equation.DSMT4">
                  <p:embed/>
                </p:oleObj>
              </mc:Choice>
              <mc:Fallback>
                <p:oleObj name="Equation" r:id="rId8" imgW="304560" imgH="177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967404"/>
                        <a:ext cx="792088" cy="4615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7544" y="3429000"/>
            <a:ext cx="3168352" cy="3257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779912" y="3645024"/>
            <a:ext cx="40991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</a:rPr>
              <a:t>Suppose we begin at the point</a:t>
            </a:r>
            <a:endParaRPr lang="en-CA" sz="2200" dirty="0">
              <a:solidFill>
                <a:srgbClr val="FF0000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7831651" y="3645024"/>
          <a:ext cx="988821" cy="470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9" name="Equation" r:id="rId11" imgW="533160" imgH="253800" progId="Equation.DSMT4">
                  <p:embed/>
                </p:oleObj>
              </mc:Choice>
              <mc:Fallback>
                <p:oleObj name="Equation" r:id="rId11" imgW="533160" imgH="253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1651" y="3645024"/>
                        <a:ext cx="988821" cy="4708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/>
          <p:cNvSpPr/>
          <p:nvPr/>
        </p:nvSpPr>
        <p:spPr>
          <a:xfrm>
            <a:off x="1187624" y="63093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extBox 11"/>
          <p:cNvSpPr txBox="1"/>
          <p:nvPr/>
        </p:nvSpPr>
        <p:spPr>
          <a:xfrm>
            <a:off x="3779912" y="4412456"/>
            <a:ext cx="29418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</a:rPr>
              <a:t>Now if the slope was </a:t>
            </a:r>
            <a:endParaRPr lang="en-CA" sz="2200" dirty="0">
              <a:solidFill>
                <a:srgbClr val="FF0000"/>
              </a:solidFill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660232" y="4284514"/>
          <a:ext cx="447675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0" name="Equation" r:id="rId13" imgW="241200" imgH="393480" progId="Equation.DSMT4">
                  <p:embed/>
                </p:oleObj>
              </mc:Choice>
              <mc:Fallback>
                <p:oleObj name="Equation" r:id="rId13" imgW="24120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4284514"/>
                        <a:ext cx="447675" cy="728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790409" y="4942329"/>
            <a:ext cx="47708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</a:rPr>
              <a:t>we would go up 3 units and right 4</a:t>
            </a:r>
          </a:p>
          <a:p>
            <a:r>
              <a:rPr lang="en-CA" sz="2200" dirty="0" smtClean="0">
                <a:solidFill>
                  <a:srgbClr val="FF0000"/>
                </a:solidFill>
              </a:rPr>
              <a:t>to get to the next point</a:t>
            </a:r>
            <a:endParaRPr lang="en-CA" sz="2200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259633" y="5589240"/>
            <a:ext cx="1" cy="799777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259632" y="5589240"/>
            <a:ext cx="1008112" cy="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2231802" y="5517232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1" name="TextBox 20"/>
          <p:cNvSpPr txBox="1"/>
          <p:nvPr/>
        </p:nvSpPr>
        <p:spPr>
          <a:xfrm>
            <a:off x="3779912" y="5661248"/>
            <a:ext cx="43925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</a:rPr>
              <a:t>Repeat this process until we can</a:t>
            </a:r>
            <a:br>
              <a:rPr lang="en-CA" sz="2200" dirty="0" smtClean="0">
                <a:solidFill>
                  <a:srgbClr val="FF0000"/>
                </a:solidFill>
              </a:rPr>
            </a:br>
            <a:r>
              <a:rPr lang="en-CA" sz="2200" dirty="0" smtClean="0">
                <a:solidFill>
                  <a:srgbClr val="FF0000"/>
                </a:solidFill>
              </a:rPr>
              <a:t>draw a line</a:t>
            </a:r>
            <a:endParaRPr lang="en-CA" sz="2200" dirty="0">
              <a:solidFill>
                <a:srgbClr val="FF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267745" y="4789463"/>
            <a:ext cx="1" cy="799777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267744" y="4789463"/>
            <a:ext cx="1008112" cy="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239914" y="4717455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5" name="TextBox 24"/>
          <p:cNvSpPr txBox="1"/>
          <p:nvPr/>
        </p:nvSpPr>
        <p:spPr>
          <a:xfrm>
            <a:off x="3779912" y="6381328"/>
            <a:ext cx="3047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200" dirty="0" smtClean="0">
                <a:solidFill>
                  <a:srgbClr val="FF0000"/>
                </a:solidFill>
              </a:rPr>
              <a:t>Then connect the dots</a:t>
            </a:r>
            <a:endParaRPr lang="en-CA" sz="2200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899592" y="4509120"/>
            <a:ext cx="2736304" cy="2160240"/>
          </a:xfrm>
          <a:prstGeom prst="line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5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1" grpId="1" animBg="1"/>
      <p:bldP spid="12" grpId="0"/>
      <p:bldP spid="14" grpId="0"/>
      <p:bldP spid="18" grpId="0" animBg="1"/>
      <p:bldP spid="18" grpId="1" animBg="1"/>
      <p:bldP spid="21" grpId="0"/>
      <p:bldP spid="24" grpId="0" animBg="1"/>
      <p:bldP spid="24" grpId="1" animBg="1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1104" cy="634082"/>
          </a:xfrm>
        </p:spPr>
        <p:txBody>
          <a:bodyPr>
            <a:normAutofit/>
          </a:bodyPr>
          <a:lstStyle/>
          <a:p>
            <a:r>
              <a:rPr lang="en-CA" sz="2500" dirty="0" smtClean="0"/>
              <a:t>Ex: Given each line, indicate the slope:</a:t>
            </a:r>
            <a:endParaRPr lang="en-CA" sz="2500" dirty="0"/>
          </a:p>
        </p:txBody>
      </p:sp>
      <p:pic>
        <p:nvPicPr>
          <p:cNvPr id="4" name="Picture 18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520" y="1196752"/>
            <a:ext cx="5976664" cy="5359918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flipV="1">
            <a:off x="539552" y="1772816"/>
            <a:ext cx="1152128" cy="2664296"/>
          </a:xfrm>
          <a:prstGeom prst="line">
            <a:avLst/>
          </a:prstGeom>
          <a:ln w="3810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339752" y="2679964"/>
            <a:ext cx="1512168" cy="2693252"/>
          </a:xfrm>
          <a:prstGeom prst="line">
            <a:avLst/>
          </a:prstGeom>
          <a:ln w="3810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716016" y="2636912"/>
            <a:ext cx="1512168" cy="950200"/>
          </a:xfrm>
          <a:prstGeom prst="line">
            <a:avLst/>
          </a:prstGeom>
          <a:ln w="3810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51002"/>
              </p:ext>
            </p:extLst>
          </p:nvPr>
        </p:nvGraphicFramePr>
        <p:xfrm>
          <a:off x="755576" y="4581128"/>
          <a:ext cx="61912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8" name="Equation" r:id="rId5" imgW="418918" imgH="177723" progId="Equation.DSMT4">
                  <p:embed/>
                </p:oleObj>
              </mc:Choice>
              <mc:Fallback>
                <p:oleObj name="Equation" r:id="rId5" imgW="418918" imgH="177723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581128"/>
                        <a:ext cx="619125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 flipV="1">
            <a:off x="539552" y="4437112"/>
            <a:ext cx="1224136" cy="0"/>
          </a:xfrm>
          <a:prstGeom prst="line">
            <a:avLst/>
          </a:prstGeom>
          <a:ln w="635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032959"/>
              </p:ext>
            </p:extLst>
          </p:nvPr>
        </p:nvGraphicFramePr>
        <p:xfrm>
          <a:off x="1360339" y="4589785"/>
          <a:ext cx="187325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9" name="Equation" r:id="rId7" imgW="126720" imgH="164880" progId="Equation.DSMT4">
                  <p:embed/>
                </p:oleObj>
              </mc:Choice>
              <mc:Fallback>
                <p:oleObj name="Equation" r:id="rId7" imgW="126720" imgH="1648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339" y="4589785"/>
                        <a:ext cx="187325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2563909"/>
              </p:ext>
            </p:extLst>
          </p:nvPr>
        </p:nvGraphicFramePr>
        <p:xfrm>
          <a:off x="983084" y="3284984"/>
          <a:ext cx="6365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0" name="Equation" r:id="rId9" imgW="431425" imgH="177646" progId="Equation.DSMT4">
                  <p:embed/>
                </p:oleObj>
              </mc:Choice>
              <mc:Fallback>
                <p:oleObj name="Equation" r:id="rId9" imgW="431425" imgH="177646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3084" y="3284984"/>
                        <a:ext cx="636588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 flipV="1">
            <a:off x="1763688" y="1772816"/>
            <a:ext cx="0" cy="2664296"/>
          </a:xfrm>
          <a:prstGeom prst="line">
            <a:avLst/>
          </a:prstGeom>
          <a:ln w="635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828181"/>
              </p:ext>
            </p:extLst>
          </p:nvPr>
        </p:nvGraphicFramePr>
        <p:xfrm>
          <a:off x="1573213" y="3284538"/>
          <a:ext cx="169862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1" name="Equation" r:id="rId11" imgW="114120" imgH="177480" progId="Equation.DSMT4">
                  <p:embed/>
                </p:oleObj>
              </mc:Choice>
              <mc:Fallback>
                <p:oleObj name="Equation" r:id="rId11" imgW="114120" imgH="177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3213" y="3284538"/>
                        <a:ext cx="169862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51002"/>
              </p:ext>
            </p:extLst>
          </p:nvPr>
        </p:nvGraphicFramePr>
        <p:xfrm>
          <a:off x="2843808" y="5517232"/>
          <a:ext cx="61912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2" name="Equation" r:id="rId13" imgW="418918" imgH="177723" progId="Equation.DSMT4">
                  <p:embed/>
                </p:oleObj>
              </mc:Choice>
              <mc:Fallback>
                <p:oleObj name="Equation" r:id="rId13" imgW="418918" imgH="17772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5517232"/>
                        <a:ext cx="619125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Connector 25"/>
          <p:cNvCxnSpPr/>
          <p:nvPr/>
        </p:nvCxnSpPr>
        <p:spPr>
          <a:xfrm>
            <a:off x="2339752" y="5373216"/>
            <a:ext cx="1512168" cy="0"/>
          </a:xfrm>
          <a:prstGeom prst="line">
            <a:avLst/>
          </a:prstGeom>
          <a:ln w="635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032959"/>
              </p:ext>
            </p:extLst>
          </p:nvPr>
        </p:nvGraphicFramePr>
        <p:xfrm>
          <a:off x="3457575" y="5471319"/>
          <a:ext cx="168275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3" name="Equation" r:id="rId14" imgW="114120" imgH="177480" progId="Equation.DSMT4">
                  <p:embed/>
                </p:oleObj>
              </mc:Choice>
              <mc:Fallback>
                <p:oleObj name="Equation" r:id="rId14" imgW="114120" imgH="177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7575" y="5471319"/>
                        <a:ext cx="168275" cy="261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2563909"/>
              </p:ext>
            </p:extLst>
          </p:nvPr>
        </p:nvGraphicFramePr>
        <p:xfrm>
          <a:off x="2411760" y="4221088"/>
          <a:ext cx="6365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4" name="Equation" r:id="rId16" imgW="431425" imgH="177646" progId="Equation.DSMT4">
                  <p:embed/>
                </p:oleObj>
              </mc:Choice>
              <mc:Fallback>
                <p:oleObj name="Equation" r:id="rId16" imgW="431425" imgH="177646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221088"/>
                        <a:ext cx="636588" cy="2603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7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Connector 28"/>
          <p:cNvCxnSpPr/>
          <p:nvPr/>
        </p:nvCxnSpPr>
        <p:spPr>
          <a:xfrm>
            <a:off x="2339752" y="2708920"/>
            <a:ext cx="0" cy="2664296"/>
          </a:xfrm>
          <a:prstGeom prst="line">
            <a:avLst/>
          </a:prstGeom>
          <a:ln w="635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828181"/>
              </p:ext>
            </p:extLst>
          </p:nvPr>
        </p:nvGraphicFramePr>
        <p:xfrm>
          <a:off x="2987824" y="4221163"/>
          <a:ext cx="30162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5" name="Equation" r:id="rId17" imgW="203040" imgH="177480" progId="Equation.DSMT4">
                  <p:embed/>
                </p:oleObj>
              </mc:Choice>
              <mc:Fallback>
                <p:oleObj name="Equation" r:id="rId17" imgW="20304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221163"/>
                        <a:ext cx="301625" cy="2603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7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51002"/>
              </p:ext>
            </p:extLst>
          </p:nvPr>
        </p:nvGraphicFramePr>
        <p:xfrm>
          <a:off x="5220072" y="3717032"/>
          <a:ext cx="61912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6" name="Equation" r:id="rId19" imgW="418918" imgH="177723" progId="Equation.DSMT4">
                  <p:embed/>
                </p:oleObj>
              </mc:Choice>
              <mc:Fallback>
                <p:oleObj name="Equation" r:id="rId19" imgW="418918" imgH="177723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3717032"/>
                        <a:ext cx="619125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4716016" y="3573016"/>
            <a:ext cx="1512168" cy="0"/>
          </a:xfrm>
          <a:prstGeom prst="line">
            <a:avLst/>
          </a:prstGeom>
          <a:ln w="635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032959"/>
              </p:ext>
            </p:extLst>
          </p:nvPr>
        </p:nvGraphicFramePr>
        <p:xfrm>
          <a:off x="5834063" y="3717925"/>
          <a:ext cx="16827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7" name="Equation" r:id="rId20" imgW="114120" imgH="177480" progId="Equation.DSMT4">
                  <p:embed/>
                </p:oleObj>
              </mc:Choice>
              <mc:Fallback>
                <p:oleObj name="Equation" r:id="rId20" imgW="114120" imgH="1774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4063" y="3717925"/>
                        <a:ext cx="168275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2563909"/>
              </p:ext>
            </p:extLst>
          </p:nvPr>
        </p:nvGraphicFramePr>
        <p:xfrm>
          <a:off x="6332289" y="2997398"/>
          <a:ext cx="6365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8" name="Equation" r:id="rId22" imgW="431425" imgH="177646" progId="Equation.DSMT4">
                  <p:embed/>
                </p:oleObj>
              </mc:Choice>
              <mc:Fallback>
                <p:oleObj name="Equation" r:id="rId22" imgW="431425" imgH="177646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2289" y="2997398"/>
                        <a:ext cx="636588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" name="Straight Connector 35"/>
          <p:cNvCxnSpPr/>
          <p:nvPr/>
        </p:nvCxnSpPr>
        <p:spPr>
          <a:xfrm flipV="1">
            <a:off x="6228184" y="2636912"/>
            <a:ext cx="0" cy="936104"/>
          </a:xfrm>
          <a:prstGeom prst="line">
            <a:avLst/>
          </a:prstGeom>
          <a:ln w="635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828181"/>
              </p:ext>
            </p:extLst>
          </p:nvPr>
        </p:nvGraphicFramePr>
        <p:xfrm>
          <a:off x="6922418" y="2996952"/>
          <a:ext cx="169862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9" name="Equation" r:id="rId23" imgW="114120" imgH="177480" progId="Equation.DSMT4">
                  <p:embed/>
                </p:oleObj>
              </mc:Choice>
              <mc:Fallback>
                <p:oleObj name="Equation" r:id="rId23" imgW="114120" imgH="1774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2418" y="2996952"/>
                        <a:ext cx="169862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51002"/>
              </p:ext>
            </p:extLst>
          </p:nvPr>
        </p:nvGraphicFramePr>
        <p:xfrm>
          <a:off x="369168" y="5227414"/>
          <a:ext cx="110648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0" name="Equation" r:id="rId25" imgW="749160" imgH="393480" progId="Equation.DSMT4">
                  <p:embed/>
                </p:oleObj>
              </mc:Choice>
              <mc:Fallback>
                <p:oleObj name="Equation" r:id="rId25" imgW="749160" imgH="3934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168" y="5227414"/>
                        <a:ext cx="1106488" cy="5778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7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51002"/>
              </p:ext>
            </p:extLst>
          </p:nvPr>
        </p:nvGraphicFramePr>
        <p:xfrm>
          <a:off x="1187624" y="5184874"/>
          <a:ext cx="263825" cy="404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1" name="Equation" r:id="rId27" imgW="114120" imgH="177480" progId="Equation.DSMT4">
                  <p:embed/>
                </p:oleObj>
              </mc:Choice>
              <mc:Fallback>
                <p:oleObj name="Equation" r:id="rId27" imgW="114120" imgH="17748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5184874"/>
                        <a:ext cx="263825" cy="4043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70000"/>
                              </a:schemeClr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51002"/>
              </p:ext>
            </p:extLst>
          </p:nvPr>
        </p:nvGraphicFramePr>
        <p:xfrm>
          <a:off x="1181969" y="5517232"/>
          <a:ext cx="293687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2" name="Equation" r:id="rId29" imgW="126720" imgH="164880" progId="Equation.DSMT4">
                  <p:embed/>
                </p:oleObj>
              </mc:Choice>
              <mc:Fallback>
                <p:oleObj name="Equation" r:id="rId29" imgW="126720" imgH="16488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969" y="5517232"/>
                        <a:ext cx="293687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70000"/>
                              </a:schemeClr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51002"/>
              </p:ext>
            </p:extLst>
          </p:nvPr>
        </p:nvGraphicFramePr>
        <p:xfrm>
          <a:off x="2267744" y="5876925"/>
          <a:ext cx="127476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3" name="Equation" r:id="rId31" imgW="863280" imgH="393480" progId="Equation.DSMT4">
                  <p:embed/>
                </p:oleObj>
              </mc:Choice>
              <mc:Fallback>
                <p:oleObj name="Equation" r:id="rId31" imgW="863280" imgH="39348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5876925"/>
                        <a:ext cx="1274763" cy="5778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7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51002"/>
              </p:ext>
            </p:extLst>
          </p:nvPr>
        </p:nvGraphicFramePr>
        <p:xfrm>
          <a:off x="2984500" y="5834063"/>
          <a:ext cx="468313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4" name="Equation" r:id="rId33" imgW="203040" imgH="177480" progId="Equation.DSMT4">
                  <p:embed/>
                </p:oleObj>
              </mc:Choice>
              <mc:Fallback>
                <p:oleObj name="Equation" r:id="rId33" imgW="203040" imgH="17748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0" y="5834063"/>
                        <a:ext cx="468313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70000"/>
                              </a:schemeClr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51002"/>
              </p:ext>
            </p:extLst>
          </p:nvPr>
        </p:nvGraphicFramePr>
        <p:xfrm>
          <a:off x="3095625" y="6153150"/>
          <a:ext cx="2635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5" name="Equation" r:id="rId35" imgW="114120" imgH="177480" progId="Equation.DSMT4">
                  <p:embed/>
                </p:oleObj>
              </mc:Choice>
              <mc:Fallback>
                <p:oleObj name="Equation" r:id="rId35" imgW="114120" imgH="17748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25" y="6153150"/>
                        <a:ext cx="26352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70000"/>
                              </a:schemeClr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51002"/>
              </p:ext>
            </p:extLst>
          </p:nvPr>
        </p:nvGraphicFramePr>
        <p:xfrm>
          <a:off x="4788024" y="4293096"/>
          <a:ext cx="127476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6" name="Equation" r:id="rId37" imgW="863280" imgH="393480" progId="Equation.DSMT4">
                  <p:embed/>
                </p:oleObj>
              </mc:Choice>
              <mc:Fallback>
                <p:oleObj name="Equation" r:id="rId37" imgW="863280" imgH="39348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4293096"/>
                        <a:ext cx="1274763" cy="5778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7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51002"/>
              </p:ext>
            </p:extLst>
          </p:nvPr>
        </p:nvGraphicFramePr>
        <p:xfrm>
          <a:off x="5652120" y="4248324"/>
          <a:ext cx="2635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7" name="Equation" r:id="rId39" imgW="114120" imgH="177480" progId="Equation.DSMT4">
                  <p:embed/>
                </p:oleObj>
              </mc:Choice>
              <mc:Fallback>
                <p:oleObj name="Equation" r:id="rId39" imgW="114120" imgH="17748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4248324"/>
                        <a:ext cx="263525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70000"/>
                              </a:schemeClr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51002"/>
              </p:ext>
            </p:extLst>
          </p:nvPr>
        </p:nvGraphicFramePr>
        <p:xfrm>
          <a:off x="5615905" y="4569321"/>
          <a:ext cx="2635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8" name="Equation" r:id="rId41" imgW="114120" imgH="177480" progId="Equation.DSMT4">
                  <p:embed/>
                </p:oleObj>
              </mc:Choice>
              <mc:Fallback>
                <p:oleObj name="Equation" r:id="rId41" imgW="114120" imgH="17748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5905" y="4569321"/>
                        <a:ext cx="26352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70000"/>
                              </a:schemeClr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42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338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n-CA" dirty="0" smtClean="0"/>
              <a:t>II) Slope – intercept form: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2008" y="960112"/>
            <a:ext cx="8892480" cy="2180856"/>
          </a:xfrm>
        </p:spPr>
        <p:txBody>
          <a:bodyPr/>
          <a:lstStyle/>
          <a:p>
            <a:r>
              <a:rPr lang="en-CA" dirty="0" smtClean="0"/>
              <a:t>When a linear function is written in the form of  </a:t>
            </a:r>
            <a:r>
              <a:rPr lang="en-CA" i="1" dirty="0" smtClean="0"/>
              <a:t>y = mx + b</a:t>
            </a:r>
            <a:r>
              <a:rPr lang="en-CA" dirty="0" smtClean="0"/>
              <a:t>, the slope is the constant “</a:t>
            </a:r>
            <a:r>
              <a:rPr lang="en-CA" i="1" dirty="0" smtClean="0"/>
              <a:t>m</a:t>
            </a:r>
            <a:r>
              <a:rPr lang="en-CA" dirty="0" smtClean="0"/>
              <a:t>”.  It is multiplied to the “x” variable when “y” is isolated</a:t>
            </a:r>
          </a:p>
          <a:p>
            <a:r>
              <a:rPr lang="en-CA" dirty="0" smtClean="0"/>
              <a:t>The constant “b” is the y-intercept</a:t>
            </a:r>
          </a:p>
          <a:p>
            <a:pPr marL="0" indent="0">
              <a:buNone/>
            </a:pPr>
            <a:r>
              <a:rPr lang="en-CA" dirty="0" smtClean="0"/>
              <a:t>Ex: Find the slope and y-intercept for the following equations: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8499674"/>
              </p:ext>
            </p:extLst>
          </p:nvPr>
        </p:nvGraphicFramePr>
        <p:xfrm>
          <a:off x="5868144" y="404664"/>
          <a:ext cx="1680325" cy="507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" name="Equation" r:id="rId4" imgW="672840" imgH="203040" progId="Equation.DSMT4">
                  <p:embed/>
                </p:oleObj>
              </mc:Choice>
              <mc:Fallback>
                <p:oleObj name="Equation" r:id="rId4" imgW="672840" imgH="20304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404664"/>
                        <a:ext cx="1680325" cy="5072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3570149"/>
              </p:ext>
            </p:extLst>
          </p:nvPr>
        </p:nvGraphicFramePr>
        <p:xfrm>
          <a:off x="395536" y="3141663"/>
          <a:ext cx="133985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" name="Equation" r:id="rId6" imgW="647640" imgH="203040" progId="Equation.DSMT4">
                  <p:embed/>
                </p:oleObj>
              </mc:Choice>
              <mc:Fallback>
                <p:oleObj name="Equation" r:id="rId6" imgW="647640" imgH="20304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141663"/>
                        <a:ext cx="1339850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23528" y="380012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Slope = 3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422288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Y-intercept = 2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000590"/>
              </p:ext>
            </p:extLst>
          </p:nvPr>
        </p:nvGraphicFramePr>
        <p:xfrm>
          <a:off x="3441700" y="3130550"/>
          <a:ext cx="152241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" name="Equation" r:id="rId8" imgW="736560" imgH="203040" progId="Equation.DSMT4">
                  <p:embed/>
                </p:oleObj>
              </mc:Choice>
              <mc:Fallback>
                <p:oleObj name="Equation" r:id="rId8" imgW="736560" imgH="20304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700" y="3130550"/>
                        <a:ext cx="1522413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896290"/>
              </p:ext>
            </p:extLst>
          </p:nvPr>
        </p:nvGraphicFramePr>
        <p:xfrm>
          <a:off x="6465838" y="3140968"/>
          <a:ext cx="1706562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" name="Equation" r:id="rId10" imgW="825480" imgH="203040" progId="Equation.DSMT4">
                  <p:embed/>
                </p:oleObj>
              </mc:Choice>
              <mc:Fallback>
                <p:oleObj name="Equation" r:id="rId10" imgW="825480" imgH="20304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5838" y="3140968"/>
                        <a:ext cx="1706562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86005"/>
              </p:ext>
            </p:extLst>
          </p:nvPr>
        </p:nvGraphicFramePr>
        <p:xfrm>
          <a:off x="395536" y="4653136"/>
          <a:ext cx="1468438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" name="Equation" r:id="rId12" imgW="711000" imgH="203040" progId="Equation.DSMT4">
                  <p:embed/>
                </p:oleObj>
              </mc:Choice>
              <mc:Fallback>
                <p:oleObj name="Equation" r:id="rId12" imgW="711000" imgH="20304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653136"/>
                        <a:ext cx="1468438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68319"/>
              </p:ext>
            </p:extLst>
          </p:nvPr>
        </p:nvGraphicFramePr>
        <p:xfrm>
          <a:off x="3475038" y="4508500"/>
          <a:ext cx="1654175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" name="Equation" r:id="rId14" imgW="799920" imgH="393480" progId="Equation.DSMT4">
                  <p:embed/>
                </p:oleObj>
              </mc:Choice>
              <mc:Fallback>
                <p:oleObj name="Equation" r:id="rId14" imgW="799920" imgH="3934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5038" y="4508500"/>
                        <a:ext cx="1654175" cy="814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5941285"/>
              </p:ext>
            </p:extLst>
          </p:nvPr>
        </p:nvGraphicFramePr>
        <p:xfrm>
          <a:off x="6419230" y="4736504"/>
          <a:ext cx="1681162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" name="Equation" r:id="rId16" imgW="812520" imgH="203040" progId="Equation.DSMT4">
                  <p:embed/>
                </p:oleObj>
              </mc:Choice>
              <mc:Fallback>
                <p:oleObj name="Equation" r:id="rId16" imgW="812520" imgH="20304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9230" y="4736504"/>
                        <a:ext cx="1681162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771800" y="380012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Slope =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71800" y="422288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Y-intercept = 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52120" y="39330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Slope =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52120" y="4294891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Y-intercept = 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1520" y="587727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Slope =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520" y="630002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Y-intercept = 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75856" y="594928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Slope =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75856" y="637203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Y-intercept = 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28184" y="594928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Slope =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28184" y="637203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Y-intercept = 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000590"/>
              </p:ext>
            </p:extLst>
          </p:nvPr>
        </p:nvGraphicFramePr>
        <p:xfrm>
          <a:off x="3803402" y="3821113"/>
          <a:ext cx="336550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" name="Equation" r:id="rId18" imgW="203040" imgH="177480" progId="Equation.DSMT4">
                  <p:embed/>
                </p:oleObj>
              </mc:Choice>
              <mc:Fallback>
                <p:oleObj name="Equation" r:id="rId18" imgW="203040" imgH="177480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3402" y="3821113"/>
                        <a:ext cx="336550" cy="293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000590"/>
              </p:ext>
            </p:extLst>
          </p:nvPr>
        </p:nvGraphicFramePr>
        <p:xfrm>
          <a:off x="4362450" y="4236070"/>
          <a:ext cx="209550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6" name="Equation" r:id="rId20" imgW="126720" imgH="164880" progId="Equation.DSMT4">
                  <p:embed/>
                </p:oleObj>
              </mc:Choice>
              <mc:Fallback>
                <p:oleObj name="Equation" r:id="rId20" imgW="126720" imgH="16488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2450" y="4236070"/>
                        <a:ext cx="209550" cy="27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896290"/>
              </p:ext>
            </p:extLst>
          </p:nvPr>
        </p:nvGraphicFramePr>
        <p:xfrm>
          <a:off x="6465838" y="3512369"/>
          <a:ext cx="1706562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7" name="Equation" r:id="rId22" imgW="825480" imgH="203040" progId="Equation.DSMT4">
                  <p:embed/>
                </p:oleObj>
              </mc:Choice>
              <mc:Fallback>
                <p:oleObj name="Equation" r:id="rId22" imgW="825480" imgH="20304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5838" y="3512369"/>
                        <a:ext cx="1706562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000590"/>
              </p:ext>
            </p:extLst>
          </p:nvPr>
        </p:nvGraphicFramePr>
        <p:xfrm>
          <a:off x="6570439" y="3973513"/>
          <a:ext cx="377825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8" name="Equation" r:id="rId24" imgW="228600" imgH="177480" progId="Equation.DSMT4">
                  <p:embed/>
                </p:oleObj>
              </mc:Choice>
              <mc:Fallback>
                <p:oleObj name="Equation" r:id="rId24" imgW="228600" imgH="17748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0439" y="3973513"/>
                        <a:ext cx="377825" cy="293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000590"/>
              </p:ext>
            </p:extLst>
          </p:nvPr>
        </p:nvGraphicFramePr>
        <p:xfrm>
          <a:off x="7230640" y="4293096"/>
          <a:ext cx="293688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" name="Equation" r:id="rId26" imgW="177480" imgH="177480" progId="Equation.DSMT4">
                  <p:embed/>
                </p:oleObj>
              </mc:Choice>
              <mc:Fallback>
                <p:oleObj name="Equation" r:id="rId26" imgW="177480" imgH="177480" progId="Equation.DSMT4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0640" y="4293096"/>
                        <a:ext cx="293688" cy="293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896290"/>
              </p:ext>
            </p:extLst>
          </p:nvPr>
        </p:nvGraphicFramePr>
        <p:xfrm>
          <a:off x="971600" y="5168553"/>
          <a:ext cx="165417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0" name="Equation" r:id="rId28" imgW="799920" imgH="203040" progId="Equation.DSMT4">
                  <p:embed/>
                </p:oleObj>
              </mc:Choice>
              <mc:Fallback>
                <p:oleObj name="Equation" r:id="rId28" imgW="799920" imgH="203040" progId="Equation.DSMT4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5168553"/>
                        <a:ext cx="1654175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000590"/>
              </p:ext>
            </p:extLst>
          </p:nvPr>
        </p:nvGraphicFramePr>
        <p:xfrm>
          <a:off x="1355130" y="5919788"/>
          <a:ext cx="336550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" name="Equation" r:id="rId30" imgW="203040" imgH="164880" progId="Equation.DSMT4">
                  <p:embed/>
                </p:oleObj>
              </mc:Choice>
              <mc:Fallback>
                <p:oleObj name="Equation" r:id="rId30" imgW="203040" imgH="164880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5130" y="5919788"/>
                        <a:ext cx="336550" cy="27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000590"/>
              </p:ext>
            </p:extLst>
          </p:nvPr>
        </p:nvGraphicFramePr>
        <p:xfrm>
          <a:off x="1793875" y="6324600"/>
          <a:ext cx="293688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2" name="Equation" r:id="rId32" imgW="177480" imgH="164880" progId="Equation.DSMT4">
                  <p:embed/>
                </p:oleObj>
              </mc:Choice>
              <mc:Fallback>
                <p:oleObj name="Equation" r:id="rId32" imgW="177480" imgH="16488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75" y="6324600"/>
                        <a:ext cx="293688" cy="27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896290"/>
              </p:ext>
            </p:extLst>
          </p:nvPr>
        </p:nvGraphicFramePr>
        <p:xfrm>
          <a:off x="3481635" y="5301208"/>
          <a:ext cx="1847641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" name="Equation" r:id="rId34" imgW="736560" imgH="228600" progId="Equation.DSMT4">
                  <p:embed/>
                </p:oleObj>
              </mc:Choice>
              <mc:Fallback>
                <p:oleObj name="Equation" r:id="rId34" imgW="736560" imgH="228600" progId="Equation.DSMT4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1635" y="5301208"/>
                        <a:ext cx="1847641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000590"/>
              </p:ext>
            </p:extLst>
          </p:nvPr>
        </p:nvGraphicFramePr>
        <p:xfrm>
          <a:off x="4224338" y="5992813"/>
          <a:ext cx="334962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4" name="Equation" r:id="rId36" imgW="203040" imgH="164880" progId="Equation.DSMT4">
                  <p:embed/>
                </p:oleObj>
              </mc:Choice>
              <mc:Fallback>
                <p:oleObj name="Equation" r:id="rId36" imgW="203040" imgH="164880" progId="Equation.DSMT4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338" y="5992813"/>
                        <a:ext cx="334962" cy="27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000590"/>
              </p:ext>
            </p:extLst>
          </p:nvPr>
        </p:nvGraphicFramePr>
        <p:xfrm>
          <a:off x="5005388" y="6375673"/>
          <a:ext cx="211137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5" name="Equation" r:id="rId38" imgW="126720" imgH="177480" progId="Equation.DSMT4">
                  <p:embed/>
                </p:oleObj>
              </mc:Choice>
              <mc:Fallback>
                <p:oleObj name="Equation" r:id="rId38" imgW="126720" imgH="177480" progId="Equation.DSMT4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5388" y="6375673"/>
                        <a:ext cx="211137" cy="293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896290"/>
              </p:ext>
            </p:extLst>
          </p:nvPr>
        </p:nvGraphicFramePr>
        <p:xfrm>
          <a:off x="6445523" y="5168553"/>
          <a:ext cx="1366837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6" name="Equation" r:id="rId40" imgW="660240" imgH="203040" progId="Equation.DSMT4">
                  <p:embed/>
                </p:oleObj>
              </mc:Choice>
              <mc:Fallback>
                <p:oleObj name="Equation" r:id="rId40" imgW="660240" imgH="203040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523" y="5168553"/>
                        <a:ext cx="1366837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000590"/>
              </p:ext>
            </p:extLst>
          </p:nvPr>
        </p:nvGraphicFramePr>
        <p:xfrm>
          <a:off x="7164288" y="5991225"/>
          <a:ext cx="314325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7" name="Equation" r:id="rId42" imgW="190440" imgH="164880" progId="Equation.DSMT4">
                  <p:embed/>
                </p:oleObj>
              </mc:Choice>
              <mc:Fallback>
                <p:oleObj name="Equation" r:id="rId42" imgW="190440" imgH="164880" progId="Equation.DSMT4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5991225"/>
                        <a:ext cx="314325" cy="27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000590"/>
              </p:ext>
            </p:extLst>
          </p:nvPr>
        </p:nvGraphicFramePr>
        <p:xfrm>
          <a:off x="7812360" y="6447681"/>
          <a:ext cx="334962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8" name="Equation" r:id="rId44" imgW="203040" imgH="177480" progId="Equation.DSMT4">
                  <p:embed/>
                </p:oleObj>
              </mc:Choice>
              <mc:Fallback>
                <p:oleObj name="Equation" r:id="rId44" imgW="203040" imgH="177480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6447681"/>
                        <a:ext cx="334962" cy="293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46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884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2578"/>
            <a:ext cx="7497762" cy="62011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>
                <a:solidFill>
                  <a:schemeClr val="tx2">
                    <a:satMod val="130000"/>
                  </a:schemeClr>
                </a:solidFill>
              </a:rPr>
              <a:t>III) Graphing a Line with the Slope</a:t>
            </a:r>
            <a:endParaRPr lang="en-CA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Picture 18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1588" y="2799036"/>
            <a:ext cx="4276725" cy="383540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53" name="TextBox 3"/>
          <p:cNvSpPr txBox="1">
            <a:spLocks noChangeArrowheads="1"/>
          </p:cNvSpPr>
          <p:nvPr/>
        </p:nvSpPr>
        <p:spPr bwMode="auto">
          <a:xfrm>
            <a:off x="213742" y="857250"/>
            <a:ext cx="8390706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 dirty="0">
                <a:latin typeface="Gill Sans MT" pitchFamily="34" charset="0"/>
              </a:rPr>
              <a:t>Besides making a TOV,  another way to graph a line is by finding a point on the Line, and then “apply” the slope to find other points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0151" y="2060848"/>
            <a:ext cx="785177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 dirty="0">
                <a:latin typeface="Gill Sans MT" pitchFamily="34" charset="0"/>
              </a:rPr>
              <a:t>Ex: Graph </a:t>
            </a:r>
            <a:r>
              <a:rPr lang="en-CA" sz="2500" dirty="0" smtClean="0">
                <a:latin typeface="Gill Sans MT" pitchFamily="34" charset="0"/>
              </a:rPr>
              <a:t>the line:</a:t>
            </a:r>
            <a:endParaRPr lang="en-CA" sz="2500" dirty="0">
              <a:latin typeface="Gill Sans MT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52677" y="4238898"/>
            <a:ext cx="109537" cy="109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2184402" y="4076973"/>
            <a:ext cx="439738" cy="1587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403477" y="3857898"/>
            <a:ext cx="654050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2811464" y="3649936"/>
            <a:ext cx="439737" cy="1588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030539" y="3430861"/>
            <a:ext cx="654050" cy="1587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3451227" y="3221311"/>
            <a:ext cx="439737" cy="1587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670302" y="3000648"/>
            <a:ext cx="654050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992439" y="3821386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3619502" y="3403873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4283077" y="2962548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460696"/>
              </p:ext>
            </p:extLst>
          </p:nvPr>
        </p:nvGraphicFramePr>
        <p:xfrm>
          <a:off x="5237113" y="3586807"/>
          <a:ext cx="122237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Equation" r:id="rId5" imgW="634725" imgH="431613" progId="Equation.DSMT4">
                  <p:embed/>
                </p:oleObj>
              </mc:Choice>
              <mc:Fallback>
                <p:oleObj name="Equation" r:id="rId5" imgW="634725" imgH="431613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7113" y="3586807"/>
                        <a:ext cx="1222375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851350" y="2132856"/>
            <a:ext cx="3294063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 dirty="0">
                <a:solidFill>
                  <a:srgbClr val="FF0000"/>
                </a:solidFill>
                <a:latin typeface="Gill Sans MT" pitchFamily="34" charset="0"/>
              </a:rPr>
              <a:t>Start at the </a:t>
            </a:r>
            <a:r>
              <a:rPr lang="en-CA" sz="2300" dirty="0" smtClean="0">
                <a:solidFill>
                  <a:srgbClr val="FF0000"/>
                </a:solidFill>
                <a:latin typeface="Gill Sans MT" pitchFamily="34" charset="0"/>
              </a:rPr>
              <a:t>y-intercept</a:t>
            </a:r>
            <a:endParaRPr lang="en-CA" sz="2300" dirty="0">
              <a:solidFill>
                <a:srgbClr val="FF0000"/>
              </a:solidFill>
              <a:latin typeface="Gill Sans MT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851350" y="2708920"/>
            <a:ext cx="327818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 dirty="0">
                <a:solidFill>
                  <a:srgbClr val="FF0000"/>
                </a:solidFill>
                <a:latin typeface="Gill Sans MT" pitchFamily="34" charset="0"/>
              </a:rPr>
              <a:t>Then apply the slope to find other points: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892625" y="4752032"/>
            <a:ext cx="32797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 dirty="0">
                <a:solidFill>
                  <a:srgbClr val="FF0000"/>
                </a:solidFill>
                <a:latin typeface="Gill Sans MT" pitchFamily="34" charset="0"/>
              </a:rPr>
              <a:t>Connect the dots</a:t>
            </a: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825757"/>
              </p:ext>
            </p:extLst>
          </p:nvPr>
        </p:nvGraphicFramePr>
        <p:xfrm>
          <a:off x="6548388" y="3613795"/>
          <a:ext cx="73342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Equation" r:id="rId7" imgW="380835" imgH="431613" progId="Equation.DSMT4">
                  <p:embed/>
                </p:oleObj>
              </mc:Choice>
              <mc:Fallback>
                <p:oleObj name="Equation" r:id="rId7" imgW="380835" imgH="431613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8388" y="3613795"/>
                        <a:ext cx="733425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rot="5400000" flipH="1" flipV="1">
            <a:off x="2184402" y="4505598"/>
            <a:ext cx="439738" cy="1587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746252" y="4705623"/>
            <a:ext cx="654050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 flipV="1">
            <a:off x="1546227" y="4943748"/>
            <a:ext cx="439738" cy="1587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108077" y="5143773"/>
            <a:ext cx="654050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H="1" flipV="1">
            <a:off x="898527" y="5372373"/>
            <a:ext cx="439738" cy="1587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60377" y="5572398"/>
            <a:ext cx="654050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1704977" y="4648473"/>
            <a:ext cx="109537" cy="109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3" name="Oval 32"/>
          <p:cNvSpPr/>
          <p:nvPr/>
        </p:nvSpPr>
        <p:spPr>
          <a:xfrm>
            <a:off x="1066802" y="5086623"/>
            <a:ext cx="109537" cy="109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4" name="Oval 33"/>
          <p:cNvSpPr/>
          <p:nvPr/>
        </p:nvSpPr>
        <p:spPr>
          <a:xfrm>
            <a:off x="419102" y="5505723"/>
            <a:ext cx="109537" cy="109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36" name="Straight Connector 35"/>
          <p:cNvCxnSpPr/>
          <p:nvPr/>
        </p:nvCxnSpPr>
        <p:spPr>
          <a:xfrm rot="10800000" flipV="1">
            <a:off x="251521" y="2826543"/>
            <a:ext cx="4367213" cy="2906713"/>
          </a:xfrm>
          <a:prstGeom prst="line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0705163"/>
              </p:ext>
            </p:extLst>
          </p:nvPr>
        </p:nvGraphicFramePr>
        <p:xfrm>
          <a:off x="2786411" y="1955180"/>
          <a:ext cx="1209525" cy="68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Equation" r:id="rId9" imgW="698400" imgH="393480" progId="Equation.DSMT4">
                  <p:embed/>
                </p:oleObj>
              </mc:Choice>
              <mc:Fallback>
                <p:oleObj name="Equation" r:id="rId9" imgW="698400" imgH="39348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411" y="1955180"/>
                        <a:ext cx="1209525" cy="6817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860032" y="5213573"/>
            <a:ext cx="3279775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 dirty="0" smtClean="0">
                <a:solidFill>
                  <a:srgbClr val="FF0000"/>
                </a:solidFill>
                <a:latin typeface="Gill Sans MT" pitchFamily="34" charset="0"/>
              </a:rPr>
              <a:t>When asked to graph the line, we should connect the dots, indicate the y-intercept, and slope</a:t>
            </a:r>
            <a:endParaRPr lang="en-CA" sz="2300" dirty="0">
              <a:solidFill>
                <a:srgbClr val="FF0000"/>
              </a:solidFill>
              <a:latin typeface="Gill Sans MT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664233" y="5013176"/>
            <a:ext cx="1835759" cy="415498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wrap="none" rtlCol="0">
            <a:spAutoFit/>
          </a:bodyPr>
          <a:lstStyle/>
          <a:p>
            <a:r>
              <a:rPr lang="en-CA" sz="2100" b="1" dirty="0" smtClean="0">
                <a:solidFill>
                  <a:srgbClr val="FF0000"/>
                </a:solidFill>
              </a:rPr>
              <a:t>Y -intercept</a:t>
            </a:r>
            <a:endParaRPr lang="en-CA" sz="2100" b="1" dirty="0">
              <a:solidFill>
                <a:srgbClr val="FF0000"/>
              </a:solidFill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2311791" y="4318782"/>
            <a:ext cx="459544" cy="970670"/>
          </a:xfrm>
          <a:custGeom>
            <a:avLst/>
            <a:gdLst>
              <a:gd name="connsiteX0" fmla="*/ 459544 w 459544"/>
              <a:gd name="connsiteY0" fmla="*/ 970670 h 970670"/>
              <a:gd name="connsiteX1" fmla="*/ 9378 w 459544"/>
              <a:gd name="connsiteY1" fmla="*/ 703384 h 970670"/>
              <a:gd name="connsiteX2" fmla="*/ 403274 w 459544"/>
              <a:gd name="connsiteY2" fmla="*/ 295421 h 970670"/>
              <a:gd name="connsiteX3" fmla="*/ 121920 w 459544"/>
              <a:gd name="connsiteY3" fmla="*/ 0 h 970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544" h="970670">
                <a:moveTo>
                  <a:pt x="459544" y="970670"/>
                </a:moveTo>
                <a:cubicBezTo>
                  <a:pt x="239150" y="893298"/>
                  <a:pt x="18756" y="815926"/>
                  <a:pt x="9378" y="703384"/>
                </a:cubicBezTo>
                <a:cubicBezTo>
                  <a:pt x="0" y="590843"/>
                  <a:pt x="384517" y="412652"/>
                  <a:pt x="403274" y="295421"/>
                </a:cubicBezTo>
                <a:cubicBezTo>
                  <a:pt x="422031" y="178190"/>
                  <a:pt x="271975" y="89095"/>
                  <a:pt x="121920" y="0"/>
                </a:cubicBezTo>
              </a:path>
            </a:pathLst>
          </a:cu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3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460696"/>
              </p:ext>
            </p:extLst>
          </p:nvPr>
        </p:nvGraphicFramePr>
        <p:xfrm>
          <a:off x="3203848" y="5388322"/>
          <a:ext cx="75723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Equation" r:id="rId11" imgW="393480" imgH="253800" progId="Equation.DSMT4">
                  <p:embed/>
                </p:oleObj>
              </mc:Choice>
              <mc:Fallback>
                <p:oleObj name="Equation" r:id="rId11" imgW="393480" imgH="2538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5388322"/>
                        <a:ext cx="757237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395536" y="5893822"/>
            <a:ext cx="1274708" cy="415498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wrap="none" rtlCol="0">
            <a:spAutoFit/>
          </a:bodyPr>
          <a:lstStyle/>
          <a:p>
            <a:r>
              <a:rPr lang="en-CA" sz="2100" b="1" dirty="0" smtClean="0">
                <a:solidFill>
                  <a:srgbClr val="FF0000"/>
                </a:solidFill>
              </a:rPr>
              <a:t>Slope = </a:t>
            </a:r>
            <a:endParaRPr lang="en-CA" sz="2100" b="1" dirty="0">
              <a:solidFill>
                <a:srgbClr val="FF0000"/>
              </a:solidFill>
            </a:endParaRPr>
          </a:p>
        </p:txBody>
      </p:sp>
      <p:graphicFrame>
        <p:nvGraphicFramePr>
          <p:cNvPr id="4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460696"/>
              </p:ext>
            </p:extLst>
          </p:nvPr>
        </p:nvGraphicFramePr>
        <p:xfrm>
          <a:off x="1547664" y="5661248"/>
          <a:ext cx="512762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quation" r:id="rId13" imgW="266400" imgH="431640" progId="Equation.DSMT4">
                  <p:embed/>
                </p:oleObj>
              </mc:Choice>
              <mc:Fallback>
                <p:oleObj name="Equation" r:id="rId13" imgW="266400" imgH="43164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5661248"/>
                        <a:ext cx="512762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5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449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00"/>
                            </p:stCondLst>
                            <p:childTnLst>
                              <p:par>
                                <p:cTn id="19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8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2" grpId="0"/>
      <p:bldP spid="23" grpId="0"/>
      <p:bldP spid="24" grpId="0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/>
      <p:bldP spid="37" grpId="0" animBg="1"/>
      <p:bldP spid="38" grpId="0" animBg="1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18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520" y="1327125"/>
            <a:ext cx="4276725" cy="383540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251521" y="188640"/>
            <a:ext cx="8614668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 dirty="0">
                <a:latin typeface="Gill Sans MT" pitchFamily="34" charset="0"/>
              </a:rPr>
              <a:t>Practice: Graph a </a:t>
            </a:r>
            <a:r>
              <a:rPr lang="en-CA" sz="2500" dirty="0" smtClean="0">
                <a:latin typeface="Gill Sans MT" pitchFamily="34" charset="0"/>
              </a:rPr>
              <a:t>Line:</a:t>
            </a:r>
            <a:endParaRPr lang="en-CA" sz="2500" dirty="0">
              <a:latin typeface="Gill Sans MT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761605" y="4475137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10" name="Straight Arrow Connector 9"/>
          <p:cNvCxnSpPr/>
          <p:nvPr/>
        </p:nvCxnSpPr>
        <p:spPr>
          <a:xfrm rot="16200000" flipV="1">
            <a:off x="1621781" y="3567087"/>
            <a:ext cx="654050" cy="317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375843" y="4538637"/>
            <a:ext cx="422275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3177530" y="5121250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045245"/>
              </p:ext>
            </p:extLst>
          </p:nvPr>
        </p:nvGraphicFramePr>
        <p:xfrm>
          <a:off x="5114751" y="2464172"/>
          <a:ext cx="139382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quation" r:id="rId5" imgW="723586" imgH="431613" progId="Equation.DSMT4">
                  <p:embed/>
                </p:oleObj>
              </mc:Choice>
              <mc:Fallback>
                <p:oleObj name="Equation" r:id="rId5" imgW="723586" imgH="431613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4751" y="2464172"/>
                        <a:ext cx="1393825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788024" y="1052736"/>
            <a:ext cx="3294063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 dirty="0">
                <a:solidFill>
                  <a:srgbClr val="FF0000"/>
                </a:solidFill>
                <a:latin typeface="Gill Sans MT" pitchFamily="34" charset="0"/>
              </a:rPr>
              <a:t>Start at the </a:t>
            </a:r>
            <a:r>
              <a:rPr lang="en-CA" sz="2300" dirty="0" smtClean="0">
                <a:solidFill>
                  <a:srgbClr val="FF0000"/>
                </a:solidFill>
                <a:latin typeface="Gill Sans MT" pitchFamily="34" charset="0"/>
              </a:rPr>
              <a:t>Y-intercept</a:t>
            </a:r>
            <a:endParaRPr lang="en-CA" sz="2300" dirty="0">
              <a:solidFill>
                <a:srgbClr val="FF0000"/>
              </a:solidFill>
              <a:latin typeface="Gill Sans MT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814713" y="1586285"/>
            <a:ext cx="327818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>
                <a:solidFill>
                  <a:srgbClr val="FF0000"/>
                </a:solidFill>
                <a:latin typeface="Gill Sans MT" pitchFamily="34" charset="0"/>
              </a:rPr>
              <a:t>Then apply the slope to find other points: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894088" y="3629397"/>
            <a:ext cx="32797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>
                <a:solidFill>
                  <a:srgbClr val="FF0000"/>
                </a:solidFill>
                <a:latin typeface="Gill Sans MT" pitchFamily="34" charset="0"/>
              </a:rPr>
              <a:t>Connect the dots</a:t>
            </a: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74634"/>
              </p:ext>
            </p:extLst>
          </p:nvPr>
        </p:nvGraphicFramePr>
        <p:xfrm>
          <a:off x="6568901" y="2453060"/>
          <a:ext cx="73342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7" imgW="380835" imgH="431613" progId="Equation.DSMT4">
                  <p:embed/>
                </p:oleObj>
              </mc:Choice>
              <mc:Fallback>
                <p:oleObj name="Equation" r:id="rId7" imgW="380835" imgH="431613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8901" y="2453060"/>
                        <a:ext cx="733425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>
            <a:endCxn id="32" idx="0"/>
          </p:cNvCxnSpPr>
          <p:nvPr/>
        </p:nvCxnSpPr>
        <p:spPr>
          <a:xfrm rot="16200000" flipV="1">
            <a:off x="2023418" y="4189387"/>
            <a:ext cx="695325" cy="317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947218" y="3890937"/>
            <a:ext cx="477837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2315518" y="3843312"/>
            <a:ext cx="109537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2806055" y="5191100"/>
            <a:ext cx="420688" cy="1587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6200000" flipV="1">
            <a:off x="2452042" y="4841850"/>
            <a:ext cx="696913" cy="1588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6200000" flipV="1">
            <a:off x="1190774" y="2932881"/>
            <a:ext cx="652463" cy="317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1515418" y="3255937"/>
            <a:ext cx="477837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6200000" flipV="1">
            <a:off x="756593" y="2287562"/>
            <a:ext cx="654050" cy="317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082030" y="2611412"/>
            <a:ext cx="477838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1894830" y="3187675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0" name="Oval 49"/>
          <p:cNvSpPr/>
          <p:nvPr/>
        </p:nvSpPr>
        <p:spPr>
          <a:xfrm>
            <a:off x="1472555" y="2563787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1" name="Oval 50"/>
          <p:cNvSpPr/>
          <p:nvPr/>
        </p:nvSpPr>
        <p:spPr>
          <a:xfrm>
            <a:off x="1040755" y="1928787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53" name="Straight Connector 52"/>
          <p:cNvCxnSpPr>
            <a:stCxn id="17" idx="3"/>
          </p:cNvCxnSpPr>
          <p:nvPr/>
        </p:nvCxnSpPr>
        <p:spPr>
          <a:xfrm rot="5400000" flipH="1">
            <a:off x="-3026" y="2016894"/>
            <a:ext cx="3883025" cy="2509837"/>
          </a:xfrm>
          <a:prstGeom prst="line">
            <a:avLst/>
          </a:prstGeom>
          <a:ln w="38100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087051"/>
              </p:ext>
            </p:extLst>
          </p:nvPr>
        </p:nvGraphicFramePr>
        <p:xfrm>
          <a:off x="3275856" y="-27384"/>
          <a:ext cx="1730515" cy="909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9" imgW="749160" imgH="393480" progId="Equation.DSMT4">
                  <p:embed/>
                </p:oleObj>
              </mc:Choice>
              <mc:Fallback>
                <p:oleObj name="Equation" r:id="rId9" imgW="749160" imgH="39348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-27384"/>
                        <a:ext cx="1730515" cy="9092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1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956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7" grpId="0" animBg="1"/>
      <p:bldP spid="17" grpId="1" animBg="1"/>
      <p:bldP spid="22" grpId="0"/>
      <p:bldP spid="24" grpId="0"/>
      <p:bldP spid="32" grpId="0" animBg="1"/>
      <p:bldP spid="32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336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OUTPUT_FILE_NAME" val="m9pch44"/>
  <p:tag name="ISPRING_SCORM_PASSING_SCORE" val="100.0000000000"/>
  <p:tag name="ISPRING_RESOURCE_PATHS_HASH" val="503b8985c2188afbbbe7fcbdfa8b223a4512"/>
  <p:tag name="ISPRING_RESOURCE_PATHS_HASH_2" val="bf802b4641ec21d27e8ad536c3fd36c448e453"/>
  <p:tag name="ISPRING_ULTRA_SCORM_COURSE_ID" val="ADAD87C1-4785-4574-AF7C-8D6E1C1FD4F7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M9P"/>
  <p:tag name="ISPRING_PRESENTATION_TITLE" val="Section 4.4 Graphing Lines in the form y=mx+b"/>
  <p:tag name="ISPRING_RESOURCE_PATHS_HASH_PRESENTER" val="3e84a311fc8b327e6317b07fedde6b2bcc537c5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</TotalTime>
  <Words>543</Words>
  <Application>Microsoft Office PowerPoint</Application>
  <PresentationFormat>On-screen Show (4:3)</PresentationFormat>
  <Paragraphs>74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Century Schoolbook</vt:lpstr>
      <vt:lpstr>Gill Sans MT</vt:lpstr>
      <vt:lpstr>Tahoma</vt:lpstr>
      <vt:lpstr>Wingdings</vt:lpstr>
      <vt:lpstr>Wingdings 2</vt:lpstr>
      <vt:lpstr>Oriel</vt:lpstr>
      <vt:lpstr>Equation</vt:lpstr>
      <vt:lpstr>Section 4.4  Graphing Lines in the form  </vt:lpstr>
      <vt:lpstr>What is </vt:lpstr>
      <vt:lpstr>I) What  is “m” ?</vt:lpstr>
      <vt:lpstr>PowerPoint Presentation</vt:lpstr>
      <vt:lpstr>Ex: Given each line, indicate the slope:</vt:lpstr>
      <vt:lpstr>II) Slope – intercept form:</vt:lpstr>
      <vt:lpstr>III) Graphing a Line with the Slope</vt:lpstr>
      <vt:lpstr>PowerPoint Presentation</vt:lpstr>
      <vt:lpstr>Homework: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4.4 Graphing Lines in the form y=mx+b</dc:title>
  <dc:creator>Danny Young</dc:creator>
  <cp:lastModifiedBy>Danny Young</cp:lastModifiedBy>
  <cp:revision>70</cp:revision>
  <dcterms:created xsi:type="dcterms:W3CDTF">2011-11-20T00:21:26Z</dcterms:created>
  <dcterms:modified xsi:type="dcterms:W3CDTF">2015-03-12T22:30:42Z</dcterms:modified>
</cp:coreProperties>
</file>